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 id="2147483664" r:id="rId2"/>
  </p:sldMasterIdLst>
  <p:notesMasterIdLst>
    <p:notesMasterId r:id="rId35"/>
  </p:notesMasterIdLst>
  <p:sldIdLst>
    <p:sldId id="256" r:id="rId3"/>
    <p:sldId id="311" r:id="rId4"/>
    <p:sldId id="310" r:id="rId5"/>
    <p:sldId id="308" r:id="rId6"/>
    <p:sldId id="259" r:id="rId7"/>
    <p:sldId id="338" r:id="rId8"/>
    <p:sldId id="260" r:id="rId9"/>
    <p:sldId id="261" r:id="rId10"/>
    <p:sldId id="350" r:id="rId11"/>
    <p:sldId id="265" r:id="rId12"/>
    <p:sldId id="356" r:id="rId13"/>
    <p:sldId id="343" r:id="rId14"/>
    <p:sldId id="266" r:id="rId15"/>
    <p:sldId id="348" r:id="rId16"/>
    <p:sldId id="398" r:id="rId17"/>
    <p:sldId id="397" r:id="rId18"/>
    <p:sldId id="357" r:id="rId19"/>
    <p:sldId id="396" r:id="rId20"/>
    <p:sldId id="372" r:id="rId21"/>
    <p:sldId id="273" r:id="rId22"/>
    <p:sldId id="362" r:id="rId23"/>
    <p:sldId id="360" r:id="rId24"/>
    <p:sldId id="361" r:id="rId25"/>
    <p:sldId id="366" r:id="rId26"/>
    <p:sldId id="367" r:id="rId27"/>
    <p:sldId id="364" r:id="rId28"/>
    <p:sldId id="365" r:id="rId29"/>
    <p:sldId id="400" r:id="rId30"/>
    <p:sldId id="399" r:id="rId31"/>
    <p:sldId id="352" r:id="rId32"/>
    <p:sldId id="277" r:id="rId33"/>
    <p:sldId id="278" r:id="rId34"/>
  </p:sldIdLst>
  <p:sldSz cx="12192000" cy="6858000"/>
  <p:notesSz cx="6881813"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75"/>
    <p:restoredTop sz="68776" autoAdjust="0"/>
  </p:normalViewPr>
  <p:slideViewPr>
    <p:cSldViewPr snapToGrid="0">
      <p:cViewPr varScale="1">
        <p:scale>
          <a:sx n="86" d="100"/>
          <a:sy n="86" d="100"/>
        </p:scale>
        <p:origin x="2368" y="1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22.jpg>
</file>

<file path=ppt/media/image23.png>
</file>

<file path=ppt/media/image24.png>
</file>

<file path=ppt/media/image25.png>
</file>

<file path=ppt/media/image26.png>
</file>

<file path=ppt/media/image27.jpeg>
</file>

<file path=ppt/media/image28.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82118" cy="464819"/>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98101" y="0"/>
            <a:ext cx="2982118" cy="464819"/>
          </a:xfrm>
          <a:prstGeom prst="rect">
            <a:avLst/>
          </a:prstGeom>
          <a:noFill/>
          <a:ln>
            <a:noFill/>
          </a:ln>
        </p:spPr>
        <p:txBody>
          <a:bodyPr spcFirstLastPara="1" wrap="square" lIns="91425" tIns="91425" rIns="91425" bIns="91425" anchor="t" anchorCtr="0"/>
          <a:lstStyle>
            <a:lvl1pPr marR="0" lvl="0" algn="r"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42900" y="696912"/>
            <a:ext cx="6196012"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8181" y="4415789"/>
            <a:ext cx="5505450" cy="4183379"/>
          </a:xfrm>
          <a:prstGeom prst="rect">
            <a:avLst/>
          </a:prstGeom>
          <a:noFill/>
          <a:ln>
            <a:noFill/>
          </a:ln>
        </p:spPr>
        <p:txBody>
          <a:bodyPr spcFirstLastPara="1" wrap="square" lIns="91425" tIns="91425" rIns="91425" bIns="91425" anchor="t" anchorCtr="0"/>
          <a:lstStyle>
            <a:lvl1pPr marL="457200" marR="0" lvl="0"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1pPr>
            <a:lvl2pPr marL="914400" marR="0" lvl="1"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2pPr>
            <a:lvl3pPr marL="1371600" marR="0" lvl="2"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3pPr>
            <a:lvl4pPr marL="1828800" marR="0" lvl="3"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4pPr>
            <a:lvl5pPr marL="2286000" marR="0" lvl="4" indent="-304800" algn="l" rtl="0">
              <a:lnSpc>
                <a:spcPct val="100000"/>
              </a:lnSpc>
              <a:spcBef>
                <a:spcPts val="36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5pPr>
            <a:lvl6pPr marL="2743200" marR="0" lvl="5" indent="-304800" algn="l" rtl="0">
              <a:lnSpc>
                <a:spcPct val="100000"/>
              </a:lnSpc>
              <a:spcBef>
                <a:spcPts val="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6pPr>
            <a:lvl7pPr marL="3200400" marR="0" lvl="6" indent="-304800" algn="l" rtl="0">
              <a:lnSpc>
                <a:spcPct val="100000"/>
              </a:lnSpc>
              <a:spcBef>
                <a:spcPts val="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7pPr>
            <a:lvl8pPr marL="3657600" marR="0" lvl="7" indent="-304800" algn="l" rtl="0">
              <a:lnSpc>
                <a:spcPct val="100000"/>
              </a:lnSpc>
              <a:spcBef>
                <a:spcPts val="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8pPr>
            <a:lvl9pPr marL="4114800" marR="0" lvl="8" indent="-304800" algn="l" rtl="0">
              <a:lnSpc>
                <a:spcPct val="100000"/>
              </a:lnSpc>
              <a:spcBef>
                <a:spcPts val="0"/>
              </a:spcBef>
              <a:spcAft>
                <a:spcPts val="0"/>
              </a:spcAft>
              <a:buClr>
                <a:schemeClr val="dk1"/>
              </a:buClr>
              <a:buSzPts val="1200"/>
              <a:buFont typeface="Calibri"/>
              <a:buChar char="■"/>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829967"/>
            <a:ext cx="2982118" cy="464819"/>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1200"/>
              <a:buFont typeface="Calibri"/>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98101" y="8829967"/>
            <a:ext cx="2982118" cy="464819"/>
          </a:xfrm>
          <a:prstGeom prst="rect">
            <a:avLst/>
          </a:prstGeom>
          <a:noFill/>
          <a:ln>
            <a:noFill/>
          </a:ln>
        </p:spPr>
        <p:txBody>
          <a:bodyPr spcFirstLastPara="1" wrap="square" lIns="92425" tIns="46200" rIns="92425" bIns="46200"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CA"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581536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notes"/>
          <p:cNvSpPr txBox="1">
            <a:spLocks noGrp="1"/>
          </p:cNvSpPr>
          <p:nvPr>
            <p:ph type="body" idx="1"/>
          </p:nvPr>
        </p:nvSpPr>
        <p:spPr>
          <a:xfrm>
            <a:off x="688181" y="4415789"/>
            <a:ext cx="5505450" cy="4183379"/>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endParaRPr sz="1200" b="0" i="0" u="none" strike="noStrike" cap="none">
              <a:solidFill>
                <a:schemeClr val="dk1"/>
              </a:solidFill>
              <a:latin typeface="Calibri"/>
              <a:ea typeface="Calibri"/>
              <a:cs typeface="Calibri"/>
              <a:sym typeface="Calibri"/>
            </a:endParaRPr>
          </a:p>
        </p:txBody>
      </p:sp>
      <p:sp>
        <p:nvSpPr>
          <p:cNvPr id="157" name="Google Shape;157;p1: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0: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4" name="Google Shape;224;p10: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exciting thing is how easy this is. </a:t>
            </a:r>
            <a:r>
              <a:rPr lang="en-CA" sz="1200" b="0" i="0" u="none" strike="noStrike" cap="none" dirty="0">
                <a:solidFill>
                  <a:srgbClr val="00B4C2"/>
                </a:solidFill>
                <a:latin typeface="Calibri"/>
                <a:ea typeface="Calibri"/>
                <a:cs typeface="Calibri"/>
                <a:sym typeface="Calibri"/>
              </a:rPr>
              <a:t>If a company can answer Yes to each question they are </a:t>
            </a:r>
            <a:r>
              <a:rPr lang="en-CA" sz="1200" b="0" i="0" u="none" strike="noStrike" cap="none" dirty="0" err="1">
                <a:solidFill>
                  <a:srgbClr val="00B4C2"/>
                </a:solidFill>
                <a:latin typeface="Calibri"/>
                <a:ea typeface="Calibri"/>
                <a:cs typeface="Calibri"/>
                <a:sym typeface="Calibri"/>
              </a:rPr>
              <a:t>OpenChain</a:t>
            </a:r>
            <a:r>
              <a:rPr lang="en-CA" sz="1200" b="0" i="0" u="none" strike="noStrike" cap="none" dirty="0">
                <a:solidFill>
                  <a:srgbClr val="00B4C2"/>
                </a:solidFill>
                <a:latin typeface="Calibri"/>
                <a:ea typeface="Calibri"/>
                <a:cs typeface="Calibri"/>
                <a:sym typeface="Calibri"/>
              </a:rPr>
              <a:t> Conformant. This is a process companies can go through at their own pace and in private on the online Web App. Their conformance is only made public after they have passed the questionnaire and finalize their self-certification.</a:t>
            </a:r>
            <a:endParaRPr sz="1200" b="0" i="0" u="none" strike="noStrike" cap="none" dirty="0">
              <a:solidFill>
                <a:schemeClr val="dk1"/>
              </a:solidFill>
              <a:latin typeface="Calibri"/>
              <a:ea typeface="Calibri"/>
              <a:cs typeface="Calibri"/>
              <a:sym typeface="Calibri"/>
            </a:endParaRPr>
          </a:p>
        </p:txBody>
      </p:sp>
      <p:sp>
        <p:nvSpPr>
          <p:cNvPr id="225" name="Google Shape;225;p10: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10</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There are a number of companies with a publicly announced OpenChain Conformant program. These companies come from a wide range of industries and represent a wide range of company sizes. Of course, there are many more undergoing OpenChain Conformance or without a publicly announced program.</a:t>
            </a:r>
            <a:endParaRPr sz="1200" b="0" i="0" u="none" strike="noStrike" cap="none" dirty="0">
              <a:solidFill>
                <a:schemeClr val="dk1"/>
              </a:solidFill>
              <a:latin typeface="Calibri"/>
              <a:ea typeface="Calibri"/>
              <a:cs typeface="Calibri"/>
              <a:sym typeface="Calibri"/>
            </a:endParaRPr>
          </a:p>
        </p:txBody>
      </p:sp>
      <p:sp>
        <p:nvSpPr>
          <p:cNvPr id="304" name="Shape 304"/>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342962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Companies that meet the OpenChain Specification requirements can use a badge to identify their OpenChain Conformant program and the products that went through this program.</a:t>
            </a:r>
            <a:endParaRPr sz="1200" b="0" i="0" u="none" strike="noStrike" cap="none" dirty="0">
              <a:solidFill>
                <a:schemeClr val="dk1"/>
              </a:solidFill>
              <a:latin typeface="Calibri"/>
              <a:ea typeface="Calibri"/>
              <a:cs typeface="Calibri"/>
              <a:sym typeface="Calibri"/>
            </a:endParaRPr>
          </a:p>
        </p:txBody>
      </p:sp>
      <p:sp>
        <p:nvSpPr>
          <p:cNvPr id="304" name="Shape 304"/>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58293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1: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1" name="Google Shape;231;p11: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To support this journey </a:t>
            </a:r>
            <a:r>
              <a:rPr lang="mr-IN" sz="1200" b="0" i="0" u="none" strike="noStrike" cap="none" dirty="0">
                <a:solidFill>
                  <a:schemeClr val="dk1"/>
                </a:solidFill>
                <a:latin typeface="Calibri"/>
                <a:ea typeface="Calibri"/>
                <a:cs typeface="Calibri"/>
                <a:sym typeface="Calibri"/>
              </a:rPr>
              <a:t>–</a:t>
            </a:r>
            <a:r>
              <a:rPr lang="en-US" sz="1200" b="0" i="0" u="none" strike="noStrike" cap="none" dirty="0">
                <a:solidFill>
                  <a:schemeClr val="dk1"/>
                </a:solidFill>
                <a:latin typeface="Calibri"/>
                <a:ea typeface="Calibri"/>
                <a:cs typeface="Calibri"/>
                <a:sym typeface="Calibri"/>
              </a:rPr>
              <a:t> especially around filling in the gaps identified when going through the OpenChain Conformance process </a:t>
            </a:r>
            <a:r>
              <a:rPr lang="mr-IN" sz="1200" b="0" i="0" u="none" strike="noStrike" cap="none" dirty="0">
                <a:solidFill>
                  <a:schemeClr val="dk1"/>
                </a:solidFill>
                <a:latin typeface="Calibri"/>
                <a:ea typeface="Calibri"/>
                <a:cs typeface="Calibri"/>
                <a:sym typeface="Calibri"/>
              </a:rPr>
              <a:t>–</a:t>
            </a:r>
            <a:r>
              <a:rPr lang="en-US" sz="1200" b="0" i="0" u="none" strike="noStrike" cap="none" dirty="0">
                <a:solidFill>
                  <a:schemeClr val="dk1"/>
                </a:solidFill>
                <a:latin typeface="Calibri"/>
                <a:ea typeface="Calibri"/>
                <a:cs typeface="Calibri"/>
                <a:sym typeface="Calibri"/>
              </a:rPr>
              <a:t> companies can use the library of material in the OpenChain Curriculum.</a:t>
            </a:r>
            <a:endParaRPr sz="1200" b="0" i="0" u="none" strike="noStrike" cap="none" dirty="0">
              <a:solidFill>
                <a:schemeClr val="dk1"/>
              </a:solidFill>
              <a:latin typeface="Calibri"/>
              <a:ea typeface="Calibri"/>
              <a:cs typeface="Calibri"/>
              <a:sym typeface="Calibri"/>
            </a:endParaRPr>
          </a:p>
        </p:txBody>
      </p:sp>
      <p:sp>
        <p:nvSpPr>
          <p:cNvPr id="232" name="Google Shape;232;p11: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13</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We have seen the energy around the project emerge in interesting and useful new ways. For example, a German certification authority called TUV Sud has recently started to offer an open source compliance certification based on OpenChain. This is useful for areas such as automotive where TUV Sud is synonymous with quality checks by a third party.</a:t>
            </a:r>
            <a:endParaRPr sz="1200" b="0" i="0" u="none" strike="noStrike" cap="none" dirty="0">
              <a:solidFill>
                <a:schemeClr val="dk1"/>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14</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2542806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partner eco-system has seen healthy growth and offers assistance across three continents, with a primary focus at this juncture on legal support, but also including educators, consultants and vendors. </a:t>
            </a:r>
          </a:p>
        </p:txBody>
      </p:sp>
      <p:sp>
        <p:nvSpPr>
          <p:cNvPr id="176" name="Shape 176"/>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258812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sz="1200" b="0" i="0" u="none" strike="noStrike" cap="none" dirty="0">
                <a:solidFill>
                  <a:schemeClr val="dk1"/>
                </a:solidFill>
                <a:latin typeface="Calibri"/>
                <a:ea typeface="Calibri"/>
                <a:cs typeface="Calibri"/>
                <a:sym typeface="Calibri"/>
              </a:rPr>
              <a:t>We have substantial and growing geographic coverage for the partner program. It now covers a significant number of strategic </a:t>
            </a:r>
            <a:r>
              <a:rPr lang="en-US" sz="1200" b="0" i="0" u="none" strike="noStrike" cap="none">
                <a:solidFill>
                  <a:schemeClr val="dk1"/>
                </a:solidFill>
                <a:latin typeface="Calibri"/>
                <a:ea typeface="Calibri"/>
                <a:cs typeface="Calibri"/>
                <a:sym typeface="Calibri"/>
              </a:rPr>
              <a:t>geographic locations, </a:t>
            </a:r>
            <a:r>
              <a:rPr lang="en-US" sz="1200" b="0" i="0" u="none" strike="noStrike" cap="none" dirty="0">
                <a:solidFill>
                  <a:schemeClr val="dk1"/>
                </a:solidFill>
                <a:latin typeface="Calibri"/>
                <a:ea typeface="Calibri"/>
                <a:cs typeface="Calibri"/>
                <a:sym typeface="Calibri"/>
              </a:rPr>
              <a:t>including the United States, China, South Korea, India, Japan, the UK, Germany, Italy, Spain, Sweden and Ireland.</a:t>
            </a:r>
          </a:p>
          <a:p>
            <a:pPr marL="0" marR="0" lvl="0" indent="0" algn="l" rtl="0">
              <a:spcBef>
                <a:spcPts val="0"/>
              </a:spcBef>
              <a:spcAft>
                <a:spcPts val="0"/>
              </a:spcAft>
              <a:buClr>
                <a:schemeClr val="dk1"/>
              </a:buClr>
              <a:buFont typeface="Calibri"/>
              <a:buNone/>
            </a:pP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Font typeface="Calibri"/>
              <a:buNone/>
            </a:pPr>
            <a:r>
              <a:rPr lang="en-US" sz="1200" b="0" i="0" u="none" strike="noStrike" cap="none" dirty="0">
                <a:solidFill>
                  <a:schemeClr val="dk1"/>
                </a:solidFill>
                <a:latin typeface="Calibri"/>
                <a:ea typeface="Calibri"/>
                <a:cs typeface="Calibri"/>
                <a:sym typeface="Calibri"/>
              </a:rPr>
              <a:t>Our third-party certification offering from TUV SUD is global.</a:t>
            </a:r>
            <a:endParaRPr sz="1200" b="0" i="0" u="none" strike="noStrike" cap="none" dirty="0">
              <a:solidFill>
                <a:schemeClr val="dk1"/>
              </a:solidFill>
              <a:latin typeface="Calibri"/>
              <a:ea typeface="Calibri"/>
              <a:cs typeface="Calibri"/>
              <a:sym typeface="Calibri"/>
            </a:endParaRPr>
          </a:p>
        </p:txBody>
      </p:sp>
      <p:sp>
        <p:nvSpPr>
          <p:cNvPr id="176" name="Shape 176"/>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331409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6: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6" name="Google Shape;196;p6: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CA" sz="1200" b="0" i="0" u="none" strike="noStrike" cap="none" dirty="0">
                <a:solidFill>
                  <a:srgbClr val="00B4C2"/>
                </a:solidFill>
                <a:latin typeface="Calibri"/>
                <a:ea typeface="Calibri"/>
                <a:cs typeface="Calibri"/>
                <a:sym typeface="Calibri"/>
              </a:rPr>
              <a:t>The most important point about how OpenChain is run related to who is running it. The project is run by user companies for user company. Our partner eco-system is adjacent to this and always in service to this.</a:t>
            </a:r>
            <a:endParaRPr sz="1200" b="0" i="0" u="none" strike="noStrike" cap="none" dirty="0">
              <a:solidFill>
                <a:schemeClr val="dk1"/>
              </a:solidFill>
              <a:latin typeface="Calibri"/>
              <a:ea typeface="Calibri"/>
              <a:cs typeface="Calibri"/>
              <a:sym typeface="Calibri"/>
            </a:endParaRPr>
          </a:p>
        </p:txBody>
      </p:sp>
      <p:sp>
        <p:nvSpPr>
          <p:cNvPr id="197" name="Google Shape;197;p6: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17</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1961637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r>
              <a:rPr lang="en-US" sz="1200" b="0" i="0" u="none" strike="noStrike" cap="none" dirty="0">
                <a:solidFill>
                  <a:schemeClr val="dk1"/>
                </a:solidFill>
                <a:latin typeface="Calibri"/>
                <a:ea typeface="Calibri"/>
                <a:cs typeface="Calibri"/>
                <a:sym typeface="Calibri"/>
              </a:rPr>
              <a:t>Here are the current Platinum Member companies in the OpenChain Project. As you can see, they are diverse, with Adobe standing shoulder to shoulder with Toyota in establishing this standard for open source compliance.</a:t>
            </a:r>
          </a:p>
          <a:p>
            <a:pPr marL="0" marR="0" lvl="0" indent="0" algn="l" rtl="0">
              <a:spcBef>
                <a:spcPts val="0"/>
              </a:spcBef>
              <a:spcAft>
                <a:spcPts val="0"/>
              </a:spcAft>
              <a:buClr>
                <a:schemeClr val="dk1"/>
              </a:buClr>
              <a:buFont typeface="Calibri"/>
              <a:buNone/>
            </a:pPr>
            <a:endParaRPr sz="1200" b="0" i="0" u="none" strike="noStrike" cap="none" dirty="0">
              <a:solidFill>
                <a:schemeClr val="dk1"/>
              </a:solidFill>
              <a:latin typeface="Calibri"/>
              <a:ea typeface="Calibri"/>
              <a:cs typeface="Calibri"/>
              <a:sym typeface="Calibri"/>
            </a:endParaRPr>
          </a:p>
        </p:txBody>
      </p:sp>
      <p:sp>
        <p:nvSpPr>
          <p:cNvPr id="176" name="Shape 176"/>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6726953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individuals involved in our community are diverse. You can see here that the leads of our various work teams are from areas of the OpenChain community outside of the Platinum Members. We regard this diversity as a great strength in the project.</a:t>
            </a:r>
          </a:p>
        </p:txBody>
      </p:sp>
      <p:sp>
        <p:nvSpPr>
          <p:cNvPr id="176" name="Shape 176"/>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804555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p2: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Here is </a:t>
            </a:r>
            <a:r>
              <a:rPr lang="en-US" sz="1200" b="0" i="0" u="none" strike="noStrike" cap="none">
                <a:solidFill>
                  <a:schemeClr val="dk1"/>
                </a:solidFill>
                <a:latin typeface="Calibri"/>
                <a:ea typeface="Calibri"/>
                <a:cs typeface="Calibri"/>
                <a:sym typeface="Calibri"/>
              </a:rPr>
              <a:t>a quick </a:t>
            </a:r>
            <a:r>
              <a:rPr lang="en-US" sz="1200" b="0" i="0" u="none" strike="noStrike" cap="none" dirty="0">
                <a:solidFill>
                  <a:schemeClr val="dk1"/>
                </a:solidFill>
                <a:latin typeface="Calibri"/>
                <a:ea typeface="Calibri"/>
                <a:cs typeface="Calibri"/>
                <a:sym typeface="Calibri"/>
              </a:rPr>
              <a:t>tour of Linux Foundation projects. We are not going to dwell on any single project. We are looking at scale.</a:t>
            </a:r>
            <a:endParaRPr sz="1200" b="0" i="0" u="none" strike="noStrike" cap="none" dirty="0">
              <a:solidFill>
                <a:schemeClr val="dk1"/>
              </a:solidFill>
              <a:latin typeface="Calibri"/>
              <a:ea typeface="Calibri"/>
              <a:cs typeface="Calibri"/>
              <a:sym typeface="Calibri"/>
            </a:endParaRPr>
          </a:p>
        </p:txBody>
      </p:sp>
      <p:sp>
        <p:nvSpPr>
          <p:cNvPr id="164" name="Google Shape;164;p2: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2</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community is very inclusive and all of our day to day work is done via work teams that meet via phone twice a month. We do a lot of our work on these calls </a:t>
            </a:r>
            <a:r>
              <a:rPr lang="mr-IN" sz="1200" b="0" i="0" u="none" strike="noStrike" cap="none" dirty="0">
                <a:solidFill>
                  <a:schemeClr val="dk1"/>
                </a:solidFill>
                <a:latin typeface="Calibri"/>
                <a:ea typeface="Calibri"/>
                <a:cs typeface="Calibri"/>
                <a:sym typeface="Calibri"/>
              </a:rPr>
              <a:t>–</a:t>
            </a:r>
            <a:r>
              <a:rPr lang="en-US" sz="1200" b="0" i="0" u="none" strike="noStrike" cap="none" dirty="0">
                <a:solidFill>
                  <a:schemeClr val="dk1"/>
                </a:solidFill>
                <a:latin typeface="Calibri"/>
                <a:ea typeface="Calibri"/>
                <a:cs typeface="Calibri"/>
                <a:sym typeface="Calibri"/>
              </a:rPr>
              <a:t> where we publish slides and minutes </a:t>
            </a:r>
            <a:r>
              <a:rPr lang="mr-IN" sz="1200" b="0" i="0" u="none" strike="noStrike" cap="none" dirty="0">
                <a:solidFill>
                  <a:schemeClr val="dk1"/>
                </a:solidFill>
                <a:latin typeface="Calibri"/>
                <a:ea typeface="Calibri"/>
                <a:cs typeface="Calibri"/>
                <a:sym typeface="Calibri"/>
              </a:rPr>
              <a:t>–</a:t>
            </a:r>
            <a:r>
              <a:rPr lang="en-US" sz="1200" b="0" i="0" u="none" strike="noStrike" cap="none" dirty="0">
                <a:solidFill>
                  <a:schemeClr val="dk1"/>
                </a:solidFill>
                <a:latin typeface="Calibri"/>
                <a:ea typeface="Calibri"/>
                <a:cs typeface="Calibri"/>
                <a:sym typeface="Calibri"/>
              </a:rPr>
              <a:t> and we also do a lot of work on our mailing lists. Everyone is welcome to both. Indeed, we are actively seeking knowledge and contributors from all over the world. We are building a global standard and we want it to have a comprehensive global perspective.</a:t>
            </a:r>
            <a:endParaRPr sz="1200" b="0" i="0" u="none" strike="noStrike" cap="none" dirty="0">
              <a:solidFill>
                <a:schemeClr val="dk1"/>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20</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9862873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A great example of the global OpenChain community can be found in Japan. This is our most active country-based work team, with bi-monthly meetings, and with 7 sub-groups currently working on specific items like supplier education and tooling automation.</a:t>
            </a:r>
          </a:p>
        </p:txBody>
      </p:sp>
      <p:sp>
        <p:nvSpPr>
          <p:cNvPr id="304" name="Shape 304"/>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583451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OpenChain Japan Work Group meetings are well-attended. The two dips in this chart show ad hoc meetings quickly assembled to discuss a specific topic. In general we see about 25 companies represented by about 45 individuals at the meetings.</a:t>
            </a:r>
          </a:p>
        </p:txBody>
      </p:sp>
      <p:sp>
        <p:nvSpPr>
          <p:cNvPr id="304" name="Shape 304"/>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63558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OpenChain Japan Work Group mailing list is larger, with constant growth since inception, and now containing almost 70 companies and over 160 individuals.</a:t>
            </a:r>
          </a:p>
        </p:txBody>
      </p:sp>
      <p:sp>
        <p:nvSpPr>
          <p:cNvPr id="304" name="Shape 304"/>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012965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228600" lvl="0" indent="0">
              <a:spcBef>
                <a:spcPts val="0"/>
              </a:spcBef>
              <a:buNone/>
            </a:pPr>
            <a:r>
              <a:rPr lang="en-CA" dirty="0"/>
              <a:t>The OpenChain Project is preparing to submit the current OpenChain Specification 2.0 to the ISO Fast Track process via the Publicly Available Specification (PAS) approach in Joint Technical Committee 1 (JTC-1).</a:t>
            </a:r>
          </a:p>
          <a:p>
            <a:pPr marL="228600" lvl="0" indent="0">
              <a:spcBef>
                <a:spcPts val="0"/>
              </a:spcBef>
              <a:buNone/>
            </a:pPr>
            <a:endParaRPr lang="en-CA" sz="1200" b="0" i="0" u="none" strike="noStrike" cap="none" dirty="0">
              <a:solidFill>
                <a:srgbClr val="7F7F7F"/>
              </a:solidFill>
              <a:latin typeface="Calibri"/>
              <a:ea typeface="Calibri"/>
              <a:cs typeface="Calibri"/>
              <a:sym typeface="Calibri"/>
            </a:endParaRPr>
          </a:p>
          <a:p>
            <a:pPr marL="228600" lvl="0" indent="0">
              <a:spcBef>
                <a:spcPts val="0"/>
              </a:spcBef>
              <a:buNone/>
            </a:pPr>
            <a:r>
              <a:rPr lang="en-CA" dirty="0"/>
              <a:t>This process is being managed by our staff in collaboration with Platinum Member companies like Microsoft.</a:t>
            </a:r>
            <a:endParaRPr lang="en-CA" sz="1200" b="0" i="0" u="none" strike="noStrike" cap="none" dirty="0">
              <a:solidFill>
                <a:srgbClr val="7F7F7F"/>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24</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4141501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228600" lvl="0" indent="0">
              <a:spcBef>
                <a:spcPts val="0"/>
              </a:spcBef>
              <a:buNone/>
            </a:pPr>
            <a:r>
              <a:rPr lang="en-CA" dirty="0"/>
              <a:t>We expect the OpenChain Specification 2.0 (reformatted slightly for ISO) to become a formal standard in the 1</a:t>
            </a:r>
            <a:r>
              <a:rPr lang="en-CA" baseline="30000" dirty="0"/>
              <a:t>st</a:t>
            </a:r>
            <a:r>
              <a:rPr lang="en-CA" dirty="0"/>
              <a:t> half of 2020.</a:t>
            </a:r>
          </a:p>
          <a:p>
            <a:pPr marL="228600" lvl="0" indent="0">
              <a:spcBef>
                <a:spcPts val="0"/>
              </a:spcBef>
              <a:buNone/>
            </a:pPr>
            <a:endParaRPr lang="en-CA" sz="1200" b="0" i="0" u="none" strike="noStrike" cap="none" dirty="0">
              <a:solidFill>
                <a:srgbClr val="7F7F7F"/>
              </a:solidFill>
              <a:latin typeface="Calibri"/>
              <a:ea typeface="Calibri"/>
              <a:cs typeface="Calibri"/>
              <a:sym typeface="Calibri"/>
            </a:endParaRPr>
          </a:p>
          <a:p>
            <a:pPr marL="228600" lvl="0" indent="0">
              <a:spcBef>
                <a:spcPts val="0"/>
              </a:spcBef>
              <a:buNone/>
            </a:pPr>
            <a:r>
              <a:rPr lang="en-CA" dirty="0"/>
              <a:t>As a side note, TUV Sud have committed to collaboration to align their OpenChain-based standard (TPS PPP 15001A) with the OpenChain ISO standard to ensure a single approach for the market.</a:t>
            </a:r>
            <a:endParaRPr lang="en-CA" sz="1200" b="0" i="0" u="none" strike="noStrike" cap="none" dirty="0">
              <a:solidFill>
                <a:srgbClr val="7F7F7F"/>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25</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3429904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228600" lvl="0" indent="0">
              <a:spcBef>
                <a:spcPts val="0"/>
              </a:spcBef>
              <a:buNone/>
            </a:pPr>
            <a:r>
              <a:rPr lang="en-CA" dirty="0"/>
              <a:t>The Automotive Work Group has started in July with these goals:</a:t>
            </a:r>
          </a:p>
          <a:p>
            <a:pPr marL="228600" lvl="0" indent="0">
              <a:spcBef>
                <a:spcPts val="0"/>
              </a:spcBef>
              <a:buNone/>
            </a:pPr>
            <a:endParaRPr lang="en-CA" dirty="0"/>
          </a:p>
          <a:p>
            <a:pPr marL="742950" lvl="0" indent="-514350">
              <a:spcBef>
                <a:spcPts val="0"/>
              </a:spcBef>
              <a:buFont typeface="+mj-lt"/>
              <a:buAutoNum type="arabicPeriod"/>
            </a:pPr>
            <a:r>
              <a:rPr lang="en-CA" dirty="0"/>
              <a:t>Share information to support best practices in the industry </a:t>
            </a:r>
          </a:p>
          <a:p>
            <a:pPr marL="742950" lvl="0" indent="-514350">
              <a:spcBef>
                <a:spcPts val="0"/>
              </a:spcBef>
              <a:buFont typeface="+mj-lt"/>
              <a:buAutoNum type="arabicPeriod"/>
            </a:pPr>
            <a:r>
              <a:rPr lang="en-CA" dirty="0"/>
              <a:t>Build a future industry standard for Open Source Software Supply Chain Management (OSS SCM) </a:t>
            </a:r>
          </a:p>
          <a:p>
            <a:pPr marL="742950" lvl="0" indent="-514350">
              <a:spcBef>
                <a:spcPts val="0"/>
              </a:spcBef>
              <a:buFont typeface="+mj-lt"/>
              <a:buAutoNum type="arabicPeriod"/>
            </a:pPr>
            <a:r>
              <a:rPr lang="en-CA" dirty="0"/>
              <a:t>Raise awareness about the importance of open source compliance in the industry</a:t>
            </a:r>
            <a:endParaRPr lang="en-CA" sz="1200" b="0" i="0" u="none" strike="noStrike" cap="none" dirty="0">
              <a:solidFill>
                <a:srgbClr val="7F7F7F"/>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26</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7857203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228600" lvl="0" indent="0">
              <a:spcBef>
                <a:spcPts val="0"/>
              </a:spcBef>
              <a:buNone/>
            </a:pPr>
            <a:r>
              <a:rPr lang="en-US" sz="1200" b="0" i="0" u="none" strike="noStrike" cap="none">
                <a:solidFill>
                  <a:srgbClr val="7F7F7F"/>
                </a:solidFill>
                <a:latin typeface="Calibri"/>
                <a:ea typeface="Calibri"/>
                <a:cs typeface="Calibri"/>
                <a:sym typeface="Calibri"/>
              </a:rPr>
              <a:t>Our </a:t>
            </a:r>
            <a:r>
              <a:rPr lang="en-US" sz="1200" b="0" i="0" u="none" strike="noStrike" cap="none" dirty="0">
                <a:solidFill>
                  <a:srgbClr val="7F7F7F"/>
                </a:solidFill>
                <a:latin typeface="Calibri"/>
                <a:ea typeface="Calibri"/>
                <a:cs typeface="Calibri"/>
                <a:sym typeface="Calibri"/>
              </a:rPr>
              <a:t>expected outcome is that the OpenChain Standard, in the form of a formal ISO standard, will resolve automotive open source compliance concerns as effectively as other industries. However, OSS SCM may need a complementary standard to cover other topics.</a:t>
            </a: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27</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464582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endParaRPr sz="1200" b="0" i="0" u="none" strike="noStrike" cap="none" dirty="0">
              <a:solidFill>
                <a:schemeClr val="dk1"/>
              </a:solidFill>
              <a:latin typeface="Calibri"/>
              <a:ea typeface="Calibri"/>
              <a:cs typeface="Calibri"/>
              <a:sym typeface="Calibri"/>
            </a:endParaRPr>
          </a:p>
        </p:txBody>
      </p:sp>
      <p:sp>
        <p:nvSpPr>
          <p:cNvPr id="176" name="Shape 176"/>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1220944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sz="1200" b="0" i="0" u="none" strike="noStrike" cap="none" dirty="0">
                <a:solidFill>
                  <a:schemeClr val="dk1"/>
                </a:solidFill>
                <a:latin typeface="Calibri"/>
                <a:ea typeface="Calibri"/>
                <a:cs typeface="Calibri"/>
                <a:sym typeface="Calibri"/>
              </a:rPr>
              <a:t>We are beginning to feature in talks about other topics by non-OpenChain community members.</a:t>
            </a:r>
            <a:endParaRPr sz="1200" b="0" i="0" u="none" strike="noStrike" cap="none" dirty="0">
              <a:solidFill>
                <a:schemeClr val="dk1"/>
              </a:solidFill>
              <a:latin typeface="Calibri"/>
              <a:ea typeface="Calibri"/>
              <a:cs typeface="Calibri"/>
              <a:sym typeface="Calibri"/>
            </a:endParaRPr>
          </a:p>
        </p:txBody>
      </p:sp>
      <p:sp>
        <p:nvSpPr>
          <p:cNvPr id="176" name="Shape 176"/>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789447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p2: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Open source license compliance is a gateway to accessing projects like these. It is gateway to 16 billion dollars of code, platforms that can accelerate any market.</a:t>
            </a:r>
            <a:endParaRPr sz="1200" b="0" i="0" u="none" strike="noStrike" cap="none" dirty="0">
              <a:solidFill>
                <a:schemeClr val="dk1"/>
              </a:solidFill>
              <a:latin typeface="Calibri"/>
              <a:ea typeface="Calibri"/>
              <a:cs typeface="Calibri"/>
              <a:sym typeface="Calibri"/>
            </a:endParaRPr>
          </a:p>
        </p:txBody>
      </p:sp>
      <p:sp>
        <p:nvSpPr>
          <p:cNvPr id="164" name="Google Shape;164;p2: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3</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4: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4: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OpenChain is all about making everything more effective. A good concept to capture this is that we are raising all the boats, a process that will benefit all.</a:t>
            </a:r>
            <a:endParaRPr sz="1200" b="0" i="0" u="none" strike="noStrike" cap="none" dirty="0">
              <a:solidFill>
                <a:schemeClr val="dk1"/>
              </a:solidFill>
              <a:latin typeface="Calibri"/>
              <a:ea typeface="Calibri"/>
              <a:cs typeface="Calibri"/>
              <a:sym typeface="Calibri"/>
            </a:endParaRPr>
          </a:p>
        </p:txBody>
      </p:sp>
      <p:sp>
        <p:nvSpPr>
          <p:cNvPr id="179" name="Google Shape;179;p4: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30</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8479121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22: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p22: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You are invited to be part of this. You can join our community by visiting our website, subscribing to a mailing list, or hopping on one of our calls. You can also access the self-certification web-app and check how your current overarching processes map to international norms. Naturally that is completely private until you want to declare OpenChain Conformance.</a:t>
            </a:r>
            <a:endParaRPr sz="1200" b="0" i="0" u="none" strike="noStrike" cap="none" dirty="0">
              <a:solidFill>
                <a:schemeClr val="dk1"/>
              </a:solidFill>
              <a:latin typeface="Calibri"/>
              <a:ea typeface="Calibri"/>
              <a:cs typeface="Calibri"/>
              <a:sym typeface="Calibri"/>
            </a:endParaRPr>
          </a:p>
        </p:txBody>
      </p:sp>
      <p:sp>
        <p:nvSpPr>
          <p:cNvPr id="315" name="Google Shape;315;p22: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31</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23: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2" name="Google Shape;322;p23:notes"/>
          <p:cNvSpPr txBox="1">
            <a:spLocks noGrp="1"/>
          </p:cNvSpPr>
          <p:nvPr>
            <p:ph type="body" idx="1"/>
          </p:nvPr>
        </p:nvSpPr>
        <p:spPr>
          <a:xfrm>
            <a:off x="688180" y="4415790"/>
            <a:ext cx="5505300" cy="4183500"/>
          </a:xfrm>
          <a:prstGeom prst="rect">
            <a:avLst/>
          </a:prstGeom>
          <a:noFill/>
          <a:ln>
            <a:noFill/>
          </a:ln>
        </p:spPr>
        <p:txBody>
          <a:bodyPr spcFirstLastPara="1" wrap="square" lIns="93175" tIns="46575" rIns="93175" bIns="4657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And that’s it. OpenChain is the standard that explains the key requirements of quality open source compliance programs. It is open, it has a vibrant community, and we want to work with you. Thank you so much for your time. Any questions?</a:t>
            </a:r>
            <a:endParaRPr sz="1200" b="0" i="0" u="none" strike="noStrike" cap="none" dirty="0">
              <a:solidFill>
                <a:schemeClr val="dk1"/>
              </a:solidFill>
              <a:latin typeface="Calibri"/>
              <a:ea typeface="Calibri"/>
              <a:cs typeface="Calibri"/>
              <a:sym typeface="Calibri"/>
            </a:endParaRPr>
          </a:p>
        </p:txBody>
      </p:sp>
      <p:sp>
        <p:nvSpPr>
          <p:cNvPr id="323" name="Google Shape;323;p23:notes"/>
          <p:cNvSpPr txBox="1">
            <a:spLocks noGrp="1"/>
          </p:cNvSpPr>
          <p:nvPr>
            <p:ph type="sldNum" idx="12"/>
          </p:nvPr>
        </p:nvSpPr>
        <p:spPr>
          <a:xfrm>
            <a:off x="3898094" y="8829967"/>
            <a:ext cx="2982000" cy="46470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chemeClr val="dk1"/>
              </a:buClr>
              <a:buSzPts val="300"/>
              <a:buFont typeface="Calibri"/>
              <a:buNone/>
            </a:pPr>
            <a:fld id="{00000000-1234-1234-1234-123412341234}" type="slidenum">
              <a:rPr lang="en-CA" sz="1200" b="0" i="0" u="none" strike="noStrike" cap="none">
                <a:solidFill>
                  <a:schemeClr val="dk1"/>
                </a:solidFill>
                <a:latin typeface="Calibri"/>
                <a:ea typeface="Calibri"/>
                <a:cs typeface="Calibri"/>
                <a:sym typeface="Calibri"/>
              </a:rPr>
              <a:t>32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p2: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Compliance is core to effective strategic engagement with open source technology. It is very important that we can contextualize this effectively for our supply chains.</a:t>
            </a:r>
            <a:endParaRPr sz="1200" b="0" i="0" u="none" strike="noStrike" cap="none" dirty="0">
              <a:solidFill>
                <a:schemeClr val="dk1"/>
              </a:solidFill>
              <a:latin typeface="Calibri"/>
              <a:ea typeface="Calibri"/>
              <a:cs typeface="Calibri"/>
              <a:sym typeface="Calibri"/>
            </a:endParaRPr>
          </a:p>
        </p:txBody>
      </p:sp>
      <p:sp>
        <p:nvSpPr>
          <p:cNvPr id="164" name="Google Shape;164;p2: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4</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4: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4: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The most important thing is that the </a:t>
            </a:r>
            <a:r>
              <a:rPr lang="en-CA" sz="1200" b="0" i="0" u="none" strike="noStrike" cap="none" dirty="0" err="1">
                <a:solidFill>
                  <a:srgbClr val="00B4C2"/>
                </a:solidFill>
                <a:latin typeface="Calibri"/>
                <a:ea typeface="Calibri"/>
                <a:cs typeface="Calibri"/>
                <a:sym typeface="Calibri"/>
              </a:rPr>
              <a:t>OpenChain</a:t>
            </a:r>
            <a:r>
              <a:rPr lang="en-CA" sz="1200" b="0" i="0" u="none" strike="noStrike" cap="none" dirty="0">
                <a:solidFill>
                  <a:srgbClr val="00B4C2"/>
                </a:solidFill>
                <a:latin typeface="Calibri"/>
                <a:ea typeface="Calibri"/>
                <a:cs typeface="Calibri"/>
                <a:sym typeface="Calibri"/>
              </a:rPr>
              <a:t> Specification defines the requirements for a quality compliance program. </a:t>
            </a:r>
            <a:endParaRPr sz="1200" b="0" i="0" u="none" strike="noStrike" cap="none" dirty="0">
              <a:solidFill>
                <a:schemeClr val="dk1"/>
              </a:solidFill>
              <a:latin typeface="Calibri"/>
              <a:ea typeface="Calibri"/>
              <a:cs typeface="Calibri"/>
              <a:sym typeface="Calibri"/>
            </a:endParaRPr>
          </a:p>
        </p:txBody>
      </p:sp>
      <p:sp>
        <p:nvSpPr>
          <p:cNvPr id="179" name="Google Shape;179;p4: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5</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4: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4: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This definition is kept as simple and as broadly applicable as possible to ensure global accessibility.</a:t>
            </a:r>
            <a:endParaRPr sz="1200" b="0" i="0" u="none" strike="noStrike" cap="none" dirty="0">
              <a:solidFill>
                <a:schemeClr val="dk1"/>
              </a:solidFill>
              <a:latin typeface="Calibri"/>
              <a:ea typeface="Calibri"/>
              <a:cs typeface="Calibri"/>
              <a:sym typeface="Calibri"/>
            </a:endParaRPr>
          </a:p>
        </p:txBody>
      </p:sp>
      <p:sp>
        <p:nvSpPr>
          <p:cNvPr id="179" name="Google Shape;179;p4: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6</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2535375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5: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p5: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It defines the big picture, showing the inflection points where a company should have processes, policies or training.</a:t>
            </a:r>
            <a:endParaRPr sz="1200" b="0" i="0" u="none" strike="noStrike" cap="none" dirty="0">
              <a:solidFill>
                <a:schemeClr val="dk1"/>
              </a:solidFill>
              <a:latin typeface="Calibri"/>
              <a:ea typeface="Calibri"/>
              <a:cs typeface="Calibri"/>
              <a:sym typeface="Calibri"/>
            </a:endParaRPr>
          </a:p>
        </p:txBody>
      </p:sp>
      <p:sp>
        <p:nvSpPr>
          <p:cNvPr id="186" name="Google Shape;186;p5: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7</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6: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6" name="Google Shape;196;p6: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br>
              <a:rPr lang="en-CA" sz="1200" b="0" i="0" u="none" strike="noStrike" cap="none" dirty="0">
                <a:solidFill>
                  <a:srgbClr val="00B4C2"/>
                </a:solidFill>
                <a:latin typeface="Calibri"/>
                <a:ea typeface="Calibri"/>
                <a:cs typeface="Calibri"/>
                <a:sym typeface="Calibri"/>
              </a:rPr>
            </a:br>
            <a:r>
              <a:rPr lang="en-CA" sz="1200" b="0" i="0" u="none" strike="noStrike" cap="none" dirty="0">
                <a:solidFill>
                  <a:srgbClr val="00B4C2"/>
                </a:solidFill>
                <a:latin typeface="Calibri"/>
                <a:ea typeface="Calibri"/>
                <a:cs typeface="Calibri"/>
                <a:sym typeface="Calibri"/>
              </a:rPr>
              <a:t>The OpenChain Specification confirms a company has open source processes, policies and training.</a:t>
            </a:r>
            <a:br>
              <a:rPr lang="en-CA" sz="1200" b="0" i="0" u="none" strike="noStrike" cap="none" dirty="0">
                <a:solidFill>
                  <a:srgbClr val="00B4C2"/>
                </a:solidFill>
                <a:latin typeface="Calibri"/>
                <a:ea typeface="Calibri"/>
                <a:cs typeface="Calibri"/>
                <a:sym typeface="Calibri"/>
              </a:rPr>
            </a:br>
            <a:br>
              <a:rPr lang="en-CA" sz="1200" b="0" i="0" u="none" strike="noStrike" cap="none" dirty="0">
                <a:solidFill>
                  <a:srgbClr val="00B4C2"/>
                </a:solidFill>
                <a:latin typeface="Calibri"/>
                <a:ea typeface="Calibri"/>
                <a:cs typeface="Calibri"/>
                <a:sym typeface="Calibri"/>
              </a:rPr>
            </a:br>
            <a:r>
              <a:rPr lang="en-CA" sz="1200" b="0" i="0" u="none" strike="noStrike" cap="none" dirty="0">
                <a:solidFill>
                  <a:srgbClr val="00B4C2"/>
                </a:solidFill>
                <a:latin typeface="Calibri"/>
                <a:ea typeface="Calibri"/>
                <a:cs typeface="Calibri"/>
                <a:sym typeface="Calibri"/>
              </a:rPr>
              <a:t>Companies have the flexibility to decide the content of each specific process, policies and training.</a:t>
            </a:r>
            <a:endParaRPr sz="1200" b="0" i="0" u="none" strike="noStrike" cap="none" dirty="0">
              <a:solidFill>
                <a:schemeClr val="dk1"/>
              </a:solidFill>
              <a:latin typeface="Calibri"/>
              <a:ea typeface="Calibri"/>
              <a:cs typeface="Calibri"/>
              <a:sym typeface="Calibri"/>
            </a:endParaRPr>
          </a:p>
        </p:txBody>
      </p:sp>
      <p:sp>
        <p:nvSpPr>
          <p:cNvPr id="197" name="Google Shape;197;p6: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8:notes"/>
          <p:cNvSpPr>
            <a:spLocks noGrp="1" noRot="1" noChangeAspect="1"/>
          </p:cNvSpPr>
          <p:nvPr>
            <p:ph type="sldImg" idx="2"/>
          </p:nvPr>
        </p:nvSpPr>
        <p:spPr>
          <a:xfrm>
            <a:off x="342900" y="696913"/>
            <a:ext cx="6196013"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2" name="Google Shape;282;p18:notes"/>
          <p:cNvSpPr txBox="1">
            <a:spLocks noGrp="1"/>
          </p:cNvSpPr>
          <p:nvPr>
            <p:ph type="body" idx="1"/>
          </p:nvPr>
        </p:nvSpPr>
        <p:spPr>
          <a:xfrm>
            <a:off x="688181" y="4415789"/>
            <a:ext cx="5505600" cy="418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300"/>
              <a:buFont typeface="Calibri"/>
              <a:buNone/>
            </a:pPr>
            <a:r>
              <a:rPr lang="en-US" sz="1200" b="0" i="0" u="none" strike="noStrike" cap="none" dirty="0">
                <a:solidFill>
                  <a:schemeClr val="dk1"/>
                </a:solidFill>
                <a:latin typeface="Calibri"/>
                <a:ea typeface="Calibri"/>
                <a:cs typeface="Calibri"/>
                <a:sym typeface="Calibri"/>
              </a:rPr>
              <a:t>Another great announcement today related to conformance. We have a free self-certification web app and – as of today – we are announcing a huge revamp. The updated web app aligns with the user experience in sister projects, and provides a responsive interface for computers, tablets and mobile phones.</a:t>
            </a:r>
            <a:endParaRPr sz="1200" b="0" i="0" u="none" strike="noStrike" cap="none" dirty="0">
              <a:solidFill>
                <a:schemeClr val="dk1"/>
              </a:solidFill>
              <a:latin typeface="Calibri"/>
              <a:ea typeface="Calibri"/>
              <a:cs typeface="Calibri"/>
              <a:sym typeface="Calibri"/>
            </a:endParaRPr>
          </a:p>
        </p:txBody>
      </p:sp>
      <p:sp>
        <p:nvSpPr>
          <p:cNvPr id="283" name="Google Shape;283;p18:notes"/>
          <p:cNvSpPr txBox="1">
            <a:spLocks noGrp="1"/>
          </p:cNvSpPr>
          <p:nvPr>
            <p:ph type="sldNum" idx="12"/>
          </p:nvPr>
        </p:nvSpPr>
        <p:spPr>
          <a:xfrm>
            <a:off x="3898101" y="8829967"/>
            <a:ext cx="2982000" cy="464700"/>
          </a:xfrm>
          <a:prstGeom prst="rect">
            <a:avLst/>
          </a:prstGeom>
          <a:noFill/>
          <a:ln>
            <a:noFill/>
          </a:ln>
        </p:spPr>
        <p:txBody>
          <a:bodyPr spcFirstLastPara="1" wrap="square" lIns="92425" tIns="46200" rIns="92425" bIns="46200" anchor="b" anchorCtr="0">
            <a:noAutofit/>
          </a:bodyPr>
          <a:lstStyle/>
          <a:p>
            <a:pPr marL="0" marR="0" lvl="0" indent="0" algn="l" rtl="0">
              <a:lnSpc>
                <a:spcPct val="100000"/>
              </a:lnSpc>
              <a:spcBef>
                <a:spcPts val="0"/>
              </a:spcBef>
              <a:spcAft>
                <a:spcPts val="0"/>
              </a:spcAft>
              <a:buClr>
                <a:srgbClr val="000000"/>
              </a:buClr>
              <a:buSzPts val="350"/>
              <a:buFont typeface="Arial"/>
              <a:buNone/>
            </a:pPr>
            <a:fld id="{00000000-1234-1234-1234-123412341234}" type="slidenum">
              <a:rPr lang="en-CA" sz="1400" b="0" i="0" u="none" strike="noStrike" cap="none">
                <a:solidFill>
                  <a:srgbClr val="000000"/>
                </a:solidFill>
                <a:latin typeface="Arial"/>
                <a:ea typeface="Arial"/>
                <a:cs typeface="Arial"/>
                <a:sym typeface="Arial"/>
              </a:rPr>
              <a:t>9</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611757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16" name="Google Shape;16;p2"/>
          <p:cNvPicPr preferRelativeResize="0"/>
          <p:nvPr/>
        </p:nvPicPr>
        <p:blipFill rotWithShape="1">
          <a:blip r:embed="rId2">
            <a:alphaModFix/>
          </a:blip>
          <a:srcRect/>
          <a:stretch/>
        </p:blipFill>
        <p:spPr>
          <a:xfrm>
            <a:off x="3525312" y="803025"/>
            <a:ext cx="5141400" cy="2851800"/>
          </a:xfrm>
          <a:prstGeom prst="rect">
            <a:avLst/>
          </a:prstGeom>
          <a:noFill/>
          <a:ln>
            <a:noFill/>
          </a:ln>
        </p:spPr>
      </p:pic>
      <p:sp>
        <p:nvSpPr>
          <p:cNvPr id="17" name="Google Shape;17;p2"/>
          <p:cNvSpPr/>
          <p:nvPr/>
        </p:nvSpPr>
        <p:spPr>
          <a:xfrm>
            <a:off x="0" y="6737350"/>
            <a:ext cx="4029074" cy="120649"/>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 name="Google Shape;18;p2"/>
          <p:cNvSpPr/>
          <p:nvPr/>
        </p:nvSpPr>
        <p:spPr>
          <a:xfrm>
            <a:off x="4081462" y="6737350"/>
            <a:ext cx="4029074" cy="120649"/>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 name="Google Shape;19;p2"/>
          <p:cNvSpPr/>
          <p:nvPr/>
        </p:nvSpPr>
        <p:spPr>
          <a:xfrm>
            <a:off x="8162925" y="6737350"/>
            <a:ext cx="4029074" cy="120649"/>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 name="Google Shape;20;p2"/>
          <p:cNvSpPr txBox="1">
            <a:spLocks noGrp="1"/>
          </p:cNvSpPr>
          <p:nvPr>
            <p:ph type="ctrTitle"/>
          </p:nvPr>
        </p:nvSpPr>
        <p:spPr>
          <a:xfrm>
            <a:off x="1447800" y="3419475"/>
            <a:ext cx="9144000" cy="1247774"/>
          </a:xfrm>
          <a:prstGeom prst="rect">
            <a:avLst/>
          </a:prstGeom>
          <a:noFill/>
          <a:ln>
            <a:noFill/>
          </a:ln>
        </p:spPr>
        <p:txBody>
          <a:bodyPr spcFirstLastPara="1" wrap="square" lIns="91425" tIns="91425" rIns="91425" bIns="91425" anchor="b" anchorCtr="0"/>
          <a:lstStyle>
            <a:lvl1pPr marR="0" lvl="0" algn="ctr" rtl="0">
              <a:lnSpc>
                <a:spcPct val="90000"/>
              </a:lnSpc>
              <a:spcBef>
                <a:spcPts val="0"/>
              </a:spcBef>
              <a:spcAft>
                <a:spcPts val="0"/>
              </a:spcAft>
              <a:buClr>
                <a:srgbClr val="7F7F7F"/>
              </a:buClr>
              <a:buSzPts val="4400"/>
              <a:buFont typeface="Arial"/>
              <a:buNone/>
              <a:defRPr sz="4400" b="0" i="0" u="none" strike="noStrike" cap="none">
                <a:solidFill>
                  <a:srgbClr val="7F7F7F"/>
                </a:solidFill>
                <a:latin typeface="Arial"/>
                <a:ea typeface="Arial"/>
                <a:cs typeface="Arial"/>
                <a:sym typeface="Arial"/>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21" name="Google Shape;21;p2"/>
          <p:cNvSpPr txBox="1">
            <a:spLocks noGrp="1"/>
          </p:cNvSpPr>
          <p:nvPr>
            <p:ph type="subTitle" idx="1"/>
          </p:nvPr>
        </p:nvSpPr>
        <p:spPr>
          <a:xfrm>
            <a:off x="1447800" y="4667250"/>
            <a:ext cx="9144000" cy="428625"/>
          </a:xfrm>
          <a:prstGeom prst="rect">
            <a:avLst/>
          </a:prstGeom>
          <a:noFill/>
          <a:ln>
            <a:noFill/>
          </a:ln>
        </p:spPr>
        <p:txBody>
          <a:bodyPr spcFirstLastPara="1" wrap="square" lIns="91425" tIns="91425" rIns="91425" bIns="91425" anchor="t" anchorCtr="0"/>
          <a:lstStyle>
            <a:lvl1pPr marR="0" lvl="0" algn="ctr" rtl="0">
              <a:lnSpc>
                <a:spcPct val="90000"/>
              </a:lnSpc>
              <a:spcBef>
                <a:spcPts val="1000"/>
              </a:spcBef>
              <a:spcAft>
                <a:spcPts val="0"/>
              </a:spcAft>
              <a:buClr>
                <a:srgbClr val="00B4C2"/>
              </a:buClr>
              <a:buSzPts val="2400"/>
              <a:buFont typeface="Arial"/>
              <a:buNone/>
              <a:defRPr sz="2400" b="0" i="0" u="none" strike="noStrike" cap="none">
                <a:solidFill>
                  <a:srgbClr val="00B4C2"/>
                </a:solidFill>
                <a:latin typeface="Calibri"/>
                <a:ea typeface="Calibri"/>
                <a:cs typeface="Calibri"/>
                <a:sym typeface="Calibri"/>
              </a:defRPr>
            </a:lvl1pPr>
            <a:lvl2pPr marR="0" lvl="1" algn="ctr" rtl="0">
              <a:lnSpc>
                <a:spcPct val="90000"/>
              </a:lnSpc>
              <a:spcBef>
                <a:spcPts val="500"/>
              </a:spcBef>
              <a:spcAft>
                <a:spcPts val="0"/>
              </a:spcAft>
              <a:buClr>
                <a:srgbClr val="7F7F7F"/>
              </a:buClr>
              <a:buSzPts val="2000"/>
              <a:buFont typeface="Arial"/>
              <a:buNone/>
              <a:defRPr sz="2000" b="0" i="0" u="none" strike="noStrike" cap="none">
                <a:solidFill>
                  <a:srgbClr val="7F7F7F"/>
                </a:solidFill>
                <a:latin typeface="Calibri"/>
                <a:ea typeface="Calibri"/>
                <a:cs typeface="Calibri"/>
                <a:sym typeface="Calibri"/>
              </a:defRPr>
            </a:lvl2pPr>
            <a:lvl3pPr marR="0" lvl="2" algn="ctr" rtl="0">
              <a:lnSpc>
                <a:spcPct val="90000"/>
              </a:lnSpc>
              <a:spcBef>
                <a:spcPts val="500"/>
              </a:spcBef>
              <a:spcAft>
                <a:spcPts val="0"/>
              </a:spcAft>
              <a:buClr>
                <a:srgbClr val="7F7F7F"/>
              </a:buClr>
              <a:buSzPts val="1800"/>
              <a:buFont typeface="Arial"/>
              <a:buNone/>
              <a:defRPr sz="1800" b="0" i="0" u="none" strike="noStrike" cap="none">
                <a:solidFill>
                  <a:srgbClr val="7F7F7F"/>
                </a:solidFill>
                <a:latin typeface="Calibri"/>
                <a:ea typeface="Calibri"/>
                <a:cs typeface="Calibri"/>
                <a:sym typeface="Calibri"/>
              </a:defRPr>
            </a:lvl3pPr>
            <a:lvl4pPr marR="0" lvl="3"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4pPr>
            <a:lvl5pPr marR="0" lvl="4"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ftr" idx="11"/>
          </p:nvPr>
        </p:nvSpPr>
        <p:spPr>
          <a:xfrm>
            <a:off x="4038600" y="6156325"/>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Point">
  <p:cSld name="Big Point">
    <p:spTree>
      <p:nvGrpSpPr>
        <p:cNvPr id="1" name="Shape 23"/>
        <p:cNvGrpSpPr/>
        <p:nvPr/>
      </p:nvGrpSpPr>
      <p:grpSpPr>
        <a:xfrm>
          <a:off x="0" y="0"/>
          <a:ext cx="0" cy="0"/>
          <a:chOff x="0" y="0"/>
          <a:chExt cx="0" cy="0"/>
        </a:xfrm>
      </p:grpSpPr>
      <p:pic>
        <p:nvPicPr>
          <p:cNvPr id="24" name="Google Shape;24;p3"/>
          <p:cNvPicPr preferRelativeResize="0"/>
          <p:nvPr/>
        </p:nvPicPr>
        <p:blipFill rotWithShape="1">
          <a:blip r:embed="rId2">
            <a:alphaModFix/>
          </a:blip>
          <a:srcRect/>
          <a:stretch/>
        </p:blipFill>
        <p:spPr>
          <a:xfrm>
            <a:off x="838200" y="5800725"/>
            <a:ext cx="1425600" cy="790500"/>
          </a:xfrm>
          <a:prstGeom prst="rect">
            <a:avLst/>
          </a:prstGeom>
          <a:noFill/>
          <a:ln>
            <a:noFill/>
          </a:ln>
        </p:spPr>
      </p:pic>
      <p:sp>
        <p:nvSpPr>
          <p:cNvPr id="25" name="Google Shape;25;p3"/>
          <p:cNvSpPr/>
          <p:nvPr/>
        </p:nvSpPr>
        <p:spPr>
          <a:xfrm>
            <a:off x="0" y="6737350"/>
            <a:ext cx="4029000" cy="120600"/>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 name="Google Shape;26;p3"/>
          <p:cNvSpPr/>
          <p:nvPr/>
        </p:nvSpPr>
        <p:spPr>
          <a:xfrm>
            <a:off x="4081462" y="6737350"/>
            <a:ext cx="4029000" cy="120600"/>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 name="Google Shape;27;p3"/>
          <p:cNvSpPr/>
          <p:nvPr/>
        </p:nvSpPr>
        <p:spPr>
          <a:xfrm>
            <a:off x="8162925" y="6737350"/>
            <a:ext cx="4029000" cy="1206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p3"/>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3600"/>
              <a:buFont typeface="Calibri"/>
              <a:buNone/>
              <a:defRPr sz="36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29" name="Google Shape;29;p3"/>
          <p:cNvSpPr txBox="1">
            <a:spLocks noGrp="1"/>
          </p:cNvSpPr>
          <p:nvPr>
            <p:ph type="dt" idx="10"/>
          </p:nvPr>
        </p:nvSpPr>
        <p:spPr>
          <a:xfrm>
            <a:off x="8743950" y="6235700"/>
            <a:ext cx="13050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0" name="Google Shape;30;p3"/>
          <p:cNvSpPr txBox="1">
            <a:spLocks noGrp="1"/>
          </p:cNvSpPr>
          <p:nvPr>
            <p:ph type="ftr" idx="11"/>
          </p:nvPr>
        </p:nvSpPr>
        <p:spPr>
          <a:xfrm>
            <a:off x="4038600" y="6237287"/>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1" name="Google Shape;31;p3"/>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type="obj">
  <p:cSld name="OBJECT">
    <p:spTree>
      <p:nvGrpSpPr>
        <p:cNvPr id="1" name="Shape 32"/>
        <p:cNvGrpSpPr/>
        <p:nvPr/>
      </p:nvGrpSpPr>
      <p:grpSpPr>
        <a:xfrm>
          <a:off x="0" y="0"/>
          <a:ext cx="0" cy="0"/>
          <a:chOff x="0" y="0"/>
          <a:chExt cx="0" cy="0"/>
        </a:xfrm>
      </p:grpSpPr>
      <p:sp>
        <p:nvSpPr>
          <p:cNvPr id="33" name="Google Shape;33;p4"/>
          <p:cNvSpPr/>
          <p:nvPr/>
        </p:nvSpPr>
        <p:spPr>
          <a:xfrm>
            <a:off x="0" y="6737350"/>
            <a:ext cx="4029074" cy="120649"/>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4" name="Google Shape;34;p4"/>
          <p:cNvSpPr/>
          <p:nvPr/>
        </p:nvSpPr>
        <p:spPr>
          <a:xfrm>
            <a:off x="4081462" y="6737350"/>
            <a:ext cx="4029074" cy="120649"/>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 name="Google Shape;35;p4"/>
          <p:cNvSpPr/>
          <p:nvPr/>
        </p:nvSpPr>
        <p:spPr>
          <a:xfrm>
            <a:off x="8162925" y="6737350"/>
            <a:ext cx="4029074" cy="120649"/>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 name="Google Shape;36;p4"/>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37" name="Google Shape;37;p4"/>
          <p:cNvSpPr txBox="1">
            <a:spLocks noGrp="1"/>
          </p:cNvSpPr>
          <p:nvPr>
            <p:ph type="body" idx="1"/>
          </p:nvPr>
        </p:nvSpPr>
        <p:spPr>
          <a:xfrm>
            <a:off x="838200" y="1825625"/>
            <a:ext cx="10515599" cy="382905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8" name="Google Shape;38;p4"/>
          <p:cNvSpPr txBox="1">
            <a:spLocks noGrp="1"/>
          </p:cNvSpPr>
          <p:nvPr>
            <p:ph type="dt" idx="10"/>
          </p:nvPr>
        </p:nvSpPr>
        <p:spPr>
          <a:xfrm>
            <a:off x="8743950" y="6235700"/>
            <a:ext cx="1304924" cy="365125"/>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39" name="Google Shape;39;p4"/>
          <p:cNvSpPr txBox="1">
            <a:spLocks noGrp="1"/>
          </p:cNvSpPr>
          <p:nvPr>
            <p:ph type="ftr" idx="11"/>
          </p:nvPr>
        </p:nvSpPr>
        <p:spPr>
          <a:xfrm>
            <a:off x="4038600" y="6237287"/>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0" name="Google Shape;40;p4"/>
          <p:cNvSpPr txBox="1">
            <a:spLocks noGrp="1"/>
          </p:cNvSpPr>
          <p:nvPr>
            <p:ph type="sldNum" idx="12"/>
          </p:nvPr>
        </p:nvSpPr>
        <p:spPr>
          <a:xfrm>
            <a:off x="10048875" y="6235700"/>
            <a:ext cx="130492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d Slide">
  <p:cSld name="End Slide">
    <p:spTree>
      <p:nvGrpSpPr>
        <p:cNvPr id="1" name="Shape 41"/>
        <p:cNvGrpSpPr/>
        <p:nvPr/>
      </p:nvGrpSpPr>
      <p:grpSpPr>
        <a:xfrm>
          <a:off x="0" y="0"/>
          <a:ext cx="0" cy="0"/>
          <a:chOff x="0" y="0"/>
          <a:chExt cx="0" cy="0"/>
        </a:xfrm>
      </p:grpSpPr>
      <p:sp>
        <p:nvSpPr>
          <p:cNvPr id="42" name="Google Shape;42;p5"/>
          <p:cNvSpPr/>
          <p:nvPr/>
        </p:nvSpPr>
        <p:spPr>
          <a:xfrm>
            <a:off x="5019675" y="1914525"/>
            <a:ext cx="7172324" cy="1808162"/>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43" name="Google Shape;43;p5"/>
          <p:cNvPicPr preferRelativeResize="0"/>
          <p:nvPr/>
        </p:nvPicPr>
        <p:blipFill rotWithShape="1">
          <a:blip r:embed="rId2">
            <a:alphaModFix/>
          </a:blip>
          <a:srcRect/>
          <a:stretch/>
        </p:blipFill>
        <p:spPr>
          <a:xfrm>
            <a:off x="838200" y="5800725"/>
            <a:ext cx="1425574" cy="790575"/>
          </a:xfrm>
          <a:prstGeom prst="rect">
            <a:avLst/>
          </a:prstGeom>
          <a:noFill/>
          <a:ln>
            <a:noFill/>
          </a:ln>
        </p:spPr>
      </p:pic>
      <p:pic>
        <p:nvPicPr>
          <p:cNvPr id="44" name="Google Shape;44;p5"/>
          <p:cNvPicPr preferRelativeResize="0"/>
          <p:nvPr/>
        </p:nvPicPr>
        <p:blipFill rotWithShape="1">
          <a:blip r:embed="rId3">
            <a:alphaModFix/>
          </a:blip>
          <a:srcRect/>
          <a:stretch/>
        </p:blipFill>
        <p:spPr>
          <a:xfrm>
            <a:off x="838200" y="1914525"/>
            <a:ext cx="4070350" cy="1808162"/>
          </a:xfrm>
          <a:prstGeom prst="rect">
            <a:avLst/>
          </a:prstGeom>
          <a:noFill/>
          <a:ln>
            <a:noFill/>
          </a:ln>
        </p:spPr>
      </p:pic>
      <p:sp>
        <p:nvSpPr>
          <p:cNvPr id="45" name="Google Shape;45;p5"/>
          <p:cNvSpPr txBox="1">
            <a:spLocks noGrp="1"/>
          </p:cNvSpPr>
          <p:nvPr>
            <p:ph type="title"/>
          </p:nvPr>
        </p:nvSpPr>
        <p:spPr>
          <a:xfrm>
            <a:off x="5153023" y="1914525"/>
            <a:ext cx="7038976" cy="1807932"/>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46" name="Google Shape;46;p5"/>
          <p:cNvSpPr txBox="1">
            <a:spLocks noGrp="1"/>
          </p:cNvSpPr>
          <p:nvPr>
            <p:ph type="dt" idx="10"/>
          </p:nvPr>
        </p:nvSpPr>
        <p:spPr>
          <a:xfrm>
            <a:off x="8743950" y="6235700"/>
            <a:ext cx="1304924" cy="365125"/>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5"/>
          <p:cNvSpPr txBox="1">
            <a:spLocks noGrp="1"/>
          </p:cNvSpPr>
          <p:nvPr>
            <p:ph type="ftr" idx="11"/>
          </p:nvPr>
        </p:nvSpPr>
        <p:spPr>
          <a:xfrm>
            <a:off x="4038600" y="6237287"/>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8" name="Google Shape;48;p5"/>
          <p:cNvSpPr txBox="1">
            <a:spLocks noGrp="1"/>
          </p:cNvSpPr>
          <p:nvPr>
            <p:ph type="sldNum" idx="12"/>
          </p:nvPr>
        </p:nvSpPr>
        <p:spPr>
          <a:xfrm>
            <a:off x="10048875" y="6235700"/>
            <a:ext cx="130492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9"/>
        <p:cNvGrpSpPr/>
        <p:nvPr/>
      </p:nvGrpSpPr>
      <p:grpSpPr>
        <a:xfrm>
          <a:off x="0" y="0"/>
          <a:ext cx="0" cy="0"/>
          <a:chOff x="0" y="0"/>
          <a:chExt cx="0" cy="0"/>
        </a:xfrm>
      </p:grpSpPr>
      <p:pic>
        <p:nvPicPr>
          <p:cNvPr id="50" name="Google Shape;50;p6"/>
          <p:cNvPicPr preferRelativeResize="0"/>
          <p:nvPr/>
        </p:nvPicPr>
        <p:blipFill rotWithShape="1">
          <a:blip r:embed="rId2">
            <a:alphaModFix/>
          </a:blip>
          <a:srcRect/>
          <a:stretch/>
        </p:blipFill>
        <p:spPr>
          <a:xfrm>
            <a:off x="838200" y="5800725"/>
            <a:ext cx="1425574" cy="790575"/>
          </a:xfrm>
          <a:prstGeom prst="rect">
            <a:avLst/>
          </a:prstGeom>
          <a:noFill/>
          <a:ln>
            <a:noFill/>
          </a:ln>
        </p:spPr>
      </p:pic>
      <p:sp>
        <p:nvSpPr>
          <p:cNvPr id="51" name="Google Shape;51;p6"/>
          <p:cNvSpPr/>
          <p:nvPr/>
        </p:nvSpPr>
        <p:spPr>
          <a:xfrm>
            <a:off x="0" y="6737350"/>
            <a:ext cx="4029074" cy="120649"/>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2" name="Google Shape;52;p6"/>
          <p:cNvSpPr/>
          <p:nvPr/>
        </p:nvSpPr>
        <p:spPr>
          <a:xfrm>
            <a:off x="4081462" y="6737350"/>
            <a:ext cx="4029074" cy="120649"/>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3" name="Google Shape;53;p6"/>
          <p:cNvSpPr/>
          <p:nvPr/>
        </p:nvSpPr>
        <p:spPr>
          <a:xfrm>
            <a:off x="8162925" y="6737350"/>
            <a:ext cx="4029074" cy="120649"/>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54" name="Google Shape;54;p6"/>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55" name="Google Shape;55;p6"/>
          <p:cNvSpPr txBox="1">
            <a:spLocks noGrp="1"/>
          </p:cNvSpPr>
          <p:nvPr>
            <p:ph type="body" idx="1"/>
          </p:nvPr>
        </p:nvSpPr>
        <p:spPr>
          <a:xfrm>
            <a:off x="838200" y="1825625"/>
            <a:ext cx="5181600" cy="3860799"/>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6" name="Google Shape;56;p6"/>
          <p:cNvSpPr txBox="1">
            <a:spLocks noGrp="1"/>
          </p:cNvSpPr>
          <p:nvPr>
            <p:ph type="body" idx="2"/>
          </p:nvPr>
        </p:nvSpPr>
        <p:spPr>
          <a:xfrm>
            <a:off x="6172200" y="1825625"/>
            <a:ext cx="5181600" cy="3860799"/>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7" name="Google Shape;57;p6"/>
          <p:cNvSpPr txBox="1">
            <a:spLocks noGrp="1"/>
          </p:cNvSpPr>
          <p:nvPr>
            <p:ph type="dt" idx="10"/>
          </p:nvPr>
        </p:nvSpPr>
        <p:spPr>
          <a:xfrm>
            <a:off x="9063038" y="6194425"/>
            <a:ext cx="1133474" cy="365125"/>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8" name="Google Shape;58;p6"/>
          <p:cNvSpPr txBox="1">
            <a:spLocks noGrp="1"/>
          </p:cNvSpPr>
          <p:nvPr>
            <p:ph type="ftr" idx="11"/>
          </p:nvPr>
        </p:nvSpPr>
        <p:spPr>
          <a:xfrm>
            <a:off x="4038600" y="6194425"/>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9" name="Google Shape;59;p6"/>
          <p:cNvSpPr txBox="1">
            <a:spLocks noGrp="1"/>
          </p:cNvSpPr>
          <p:nvPr>
            <p:ph type="sldNum" idx="12"/>
          </p:nvPr>
        </p:nvSpPr>
        <p:spPr>
          <a:xfrm>
            <a:off x="10220325" y="6194425"/>
            <a:ext cx="113347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17"/>
        <p:cNvGrpSpPr/>
        <p:nvPr/>
      </p:nvGrpSpPr>
      <p:grpSpPr>
        <a:xfrm>
          <a:off x="0" y="0"/>
          <a:ext cx="0" cy="0"/>
          <a:chOff x="0" y="0"/>
          <a:chExt cx="0" cy="0"/>
        </a:xfrm>
      </p:grpSpPr>
      <p:sp>
        <p:nvSpPr>
          <p:cNvPr id="118" name="Google Shape;118;p14"/>
          <p:cNvSpPr/>
          <p:nvPr/>
        </p:nvSpPr>
        <p:spPr>
          <a:xfrm>
            <a:off x="5019675" y="1914525"/>
            <a:ext cx="7172400" cy="18081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19" name="Google Shape;119;p14"/>
          <p:cNvPicPr preferRelativeResize="0"/>
          <p:nvPr/>
        </p:nvPicPr>
        <p:blipFill rotWithShape="1">
          <a:blip r:embed="rId2">
            <a:alphaModFix/>
          </a:blip>
          <a:srcRect/>
          <a:stretch/>
        </p:blipFill>
        <p:spPr>
          <a:xfrm>
            <a:off x="838200" y="5800725"/>
            <a:ext cx="1425600" cy="790500"/>
          </a:xfrm>
          <a:prstGeom prst="rect">
            <a:avLst/>
          </a:prstGeom>
          <a:noFill/>
          <a:ln>
            <a:noFill/>
          </a:ln>
        </p:spPr>
      </p:pic>
      <p:pic>
        <p:nvPicPr>
          <p:cNvPr id="120" name="Google Shape;120;p14"/>
          <p:cNvPicPr preferRelativeResize="0"/>
          <p:nvPr/>
        </p:nvPicPr>
        <p:blipFill rotWithShape="1">
          <a:blip r:embed="rId3">
            <a:alphaModFix/>
          </a:blip>
          <a:srcRect/>
          <a:stretch/>
        </p:blipFill>
        <p:spPr>
          <a:xfrm>
            <a:off x="838200" y="1914525"/>
            <a:ext cx="4070400" cy="1808100"/>
          </a:xfrm>
          <a:prstGeom prst="rect">
            <a:avLst/>
          </a:prstGeom>
          <a:noFill/>
          <a:ln>
            <a:noFill/>
          </a:ln>
        </p:spPr>
      </p:pic>
      <p:sp>
        <p:nvSpPr>
          <p:cNvPr id="121" name="Google Shape;121;p14"/>
          <p:cNvSpPr txBox="1">
            <a:spLocks noGrp="1"/>
          </p:cNvSpPr>
          <p:nvPr>
            <p:ph type="title"/>
          </p:nvPr>
        </p:nvSpPr>
        <p:spPr>
          <a:xfrm>
            <a:off x="5153024" y="1914525"/>
            <a:ext cx="7038900" cy="18078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22" name="Google Shape;122;p14"/>
          <p:cNvSpPr txBox="1">
            <a:spLocks noGrp="1"/>
          </p:cNvSpPr>
          <p:nvPr>
            <p:ph type="dt" idx="10"/>
          </p:nvPr>
        </p:nvSpPr>
        <p:spPr>
          <a:xfrm>
            <a:off x="8743950" y="6235700"/>
            <a:ext cx="13050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3" name="Google Shape;123;p14"/>
          <p:cNvSpPr txBox="1">
            <a:spLocks noGrp="1"/>
          </p:cNvSpPr>
          <p:nvPr>
            <p:ph type="ftr" idx="11"/>
          </p:nvPr>
        </p:nvSpPr>
        <p:spPr>
          <a:xfrm>
            <a:off x="4038600" y="6237288"/>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24" name="Google Shape;124;p14"/>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5"/>
        <p:cNvGrpSpPr/>
        <p:nvPr/>
      </p:nvGrpSpPr>
      <p:grpSpPr>
        <a:xfrm>
          <a:off x="0" y="0"/>
          <a:ext cx="0" cy="0"/>
          <a:chOff x="0" y="0"/>
          <a:chExt cx="0" cy="0"/>
        </a:xfrm>
      </p:grpSpPr>
      <p:pic>
        <p:nvPicPr>
          <p:cNvPr id="126" name="Google Shape;126;p15"/>
          <p:cNvPicPr preferRelativeResize="0"/>
          <p:nvPr/>
        </p:nvPicPr>
        <p:blipFill rotWithShape="1">
          <a:blip r:embed="rId2">
            <a:alphaModFix/>
          </a:blip>
          <a:srcRect/>
          <a:stretch/>
        </p:blipFill>
        <p:spPr>
          <a:xfrm>
            <a:off x="4040975" y="1031875"/>
            <a:ext cx="4110000" cy="2279700"/>
          </a:xfrm>
          <a:prstGeom prst="rect">
            <a:avLst/>
          </a:prstGeom>
          <a:noFill/>
          <a:ln>
            <a:noFill/>
          </a:ln>
        </p:spPr>
      </p:pic>
      <p:sp>
        <p:nvSpPr>
          <p:cNvPr id="127" name="Google Shape;127;p15"/>
          <p:cNvSpPr/>
          <p:nvPr/>
        </p:nvSpPr>
        <p:spPr>
          <a:xfrm>
            <a:off x="0" y="6737350"/>
            <a:ext cx="4029000" cy="120600"/>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8" name="Google Shape;128;p15"/>
          <p:cNvSpPr/>
          <p:nvPr/>
        </p:nvSpPr>
        <p:spPr>
          <a:xfrm>
            <a:off x="4081463" y="6737350"/>
            <a:ext cx="4029000" cy="120600"/>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9" name="Google Shape;129;p15"/>
          <p:cNvSpPr/>
          <p:nvPr/>
        </p:nvSpPr>
        <p:spPr>
          <a:xfrm>
            <a:off x="8162925" y="6737350"/>
            <a:ext cx="4029000" cy="1206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0" name="Google Shape;130;p15"/>
          <p:cNvSpPr txBox="1"/>
          <p:nvPr/>
        </p:nvSpPr>
        <p:spPr>
          <a:xfrm>
            <a:off x="1447800" y="5130800"/>
            <a:ext cx="9144000" cy="4287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2400"/>
              <a:buFont typeface="Arial"/>
              <a:buNone/>
            </a:pPr>
            <a:endParaRPr sz="2400" b="0" i="0" u="none" strike="noStrike" cap="none">
              <a:solidFill>
                <a:srgbClr val="7F7F7F"/>
              </a:solidFill>
              <a:latin typeface="Calibri"/>
              <a:ea typeface="Calibri"/>
              <a:cs typeface="Calibri"/>
              <a:sym typeface="Calibri"/>
            </a:endParaRPr>
          </a:p>
        </p:txBody>
      </p:sp>
      <p:sp>
        <p:nvSpPr>
          <p:cNvPr id="131" name="Google Shape;131;p15"/>
          <p:cNvSpPr txBox="1">
            <a:spLocks noGrp="1"/>
          </p:cNvSpPr>
          <p:nvPr>
            <p:ph type="ctrTitle"/>
          </p:nvPr>
        </p:nvSpPr>
        <p:spPr>
          <a:xfrm>
            <a:off x="1447800" y="3419475"/>
            <a:ext cx="9144000" cy="1247700"/>
          </a:xfrm>
          <a:prstGeom prst="rect">
            <a:avLst/>
          </a:prstGeom>
          <a:noFill/>
          <a:ln>
            <a:noFill/>
          </a:ln>
        </p:spPr>
        <p:txBody>
          <a:bodyPr spcFirstLastPara="1" wrap="square" lIns="91425" tIns="91425" rIns="91425" bIns="91425" anchor="b" anchorCtr="0"/>
          <a:lstStyle>
            <a:lvl1pPr marR="0" lvl="0" algn="ctr" rtl="0">
              <a:lnSpc>
                <a:spcPct val="90000"/>
              </a:lnSpc>
              <a:spcBef>
                <a:spcPts val="0"/>
              </a:spcBef>
              <a:spcAft>
                <a:spcPts val="0"/>
              </a:spcAft>
              <a:buClr>
                <a:srgbClr val="7F7F7F"/>
              </a:buClr>
              <a:buSzPts val="4400"/>
              <a:buFont typeface="Arial"/>
              <a:buNone/>
              <a:defRPr sz="4400" b="0" i="0" u="none" strike="noStrike" cap="none">
                <a:solidFill>
                  <a:srgbClr val="7F7F7F"/>
                </a:solidFill>
                <a:latin typeface="Arial"/>
                <a:ea typeface="Arial"/>
                <a:cs typeface="Arial"/>
                <a:sym typeface="Arial"/>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32" name="Google Shape;132;p15"/>
          <p:cNvSpPr txBox="1">
            <a:spLocks noGrp="1"/>
          </p:cNvSpPr>
          <p:nvPr>
            <p:ph type="subTitle" idx="1"/>
          </p:nvPr>
        </p:nvSpPr>
        <p:spPr>
          <a:xfrm>
            <a:off x="1447800" y="4667250"/>
            <a:ext cx="9144000" cy="428700"/>
          </a:xfrm>
          <a:prstGeom prst="rect">
            <a:avLst/>
          </a:prstGeom>
          <a:noFill/>
          <a:ln>
            <a:noFill/>
          </a:ln>
        </p:spPr>
        <p:txBody>
          <a:bodyPr spcFirstLastPara="1" wrap="square" lIns="91425" tIns="91425" rIns="91425" bIns="91425" anchor="t" anchorCtr="0"/>
          <a:lstStyle>
            <a:lvl1pPr marR="0" lvl="0" algn="ctr" rtl="0">
              <a:lnSpc>
                <a:spcPct val="90000"/>
              </a:lnSpc>
              <a:spcBef>
                <a:spcPts val="1000"/>
              </a:spcBef>
              <a:spcAft>
                <a:spcPts val="0"/>
              </a:spcAft>
              <a:buClr>
                <a:srgbClr val="00B4C2"/>
              </a:buClr>
              <a:buSzPts val="2400"/>
              <a:buFont typeface="Arial"/>
              <a:buNone/>
              <a:defRPr sz="2400" b="0" i="0" u="none" strike="noStrike" cap="none">
                <a:solidFill>
                  <a:srgbClr val="00B4C2"/>
                </a:solidFill>
                <a:latin typeface="Calibri"/>
                <a:ea typeface="Calibri"/>
                <a:cs typeface="Calibri"/>
                <a:sym typeface="Calibri"/>
              </a:defRPr>
            </a:lvl1pPr>
            <a:lvl2pPr marR="0" lvl="1" algn="ctr" rtl="0">
              <a:lnSpc>
                <a:spcPct val="90000"/>
              </a:lnSpc>
              <a:spcBef>
                <a:spcPts val="500"/>
              </a:spcBef>
              <a:spcAft>
                <a:spcPts val="0"/>
              </a:spcAft>
              <a:buClr>
                <a:srgbClr val="7F7F7F"/>
              </a:buClr>
              <a:buSzPts val="2000"/>
              <a:buFont typeface="Arial"/>
              <a:buNone/>
              <a:defRPr sz="2000" b="0" i="0" u="none" strike="noStrike" cap="none">
                <a:solidFill>
                  <a:srgbClr val="7F7F7F"/>
                </a:solidFill>
                <a:latin typeface="Calibri"/>
                <a:ea typeface="Calibri"/>
                <a:cs typeface="Calibri"/>
                <a:sym typeface="Calibri"/>
              </a:defRPr>
            </a:lvl2pPr>
            <a:lvl3pPr marR="0" lvl="2" algn="ctr" rtl="0">
              <a:lnSpc>
                <a:spcPct val="90000"/>
              </a:lnSpc>
              <a:spcBef>
                <a:spcPts val="500"/>
              </a:spcBef>
              <a:spcAft>
                <a:spcPts val="0"/>
              </a:spcAft>
              <a:buClr>
                <a:srgbClr val="7F7F7F"/>
              </a:buClr>
              <a:buSzPts val="1800"/>
              <a:buFont typeface="Arial"/>
              <a:buNone/>
              <a:defRPr sz="1800" b="0" i="0" u="none" strike="noStrike" cap="none">
                <a:solidFill>
                  <a:srgbClr val="7F7F7F"/>
                </a:solidFill>
                <a:latin typeface="Calibri"/>
                <a:ea typeface="Calibri"/>
                <a:cs typeface="Calibri"/>
                <a:sym typeface="Calibri"/>
              </a:defRPr>
            </a:lvl3pPr>
            <a:lvl4pPr marR="0" lvl="3"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4pPr>
            <a:lvl5pPr marR="0" lvl="4"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33" name="Google Shape;133;p15"/>
          <p:cNvSpPr txBox="1">
            <a:spLocks noGrp="1"/>
          </p:cNvSpPr>
          <p:nvPr>
            <p:ph type="ftr" idx="11"/>
          </p:nvPr>
        </p:nvSpPr>
        <p:spPr>
          <a:xfrm>
            <a:off x="4038600" y="6156325"/>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4"/>
        <p:cNvGrpSpPr/>
        <p:nvPr/>
      </p:nvGrpSpPr>
      <p:grpSpPr>
        <a:xfrm>
          <a:off x="0" y="0"/>
          <a:ext cx="0" cy="0"/>
          <a:chOff x="0" y="0"/>
          <a:chExt cx="0" cy="0"/>
        </a:xfrm>
      </p:grpSpPr>
      <p:pic>
        <p:nvPicPr>
          <p:cNvPr id="135" name="Google Shape;135;p16"/>
          <p:cNvPicPr preferRelativeResize="0"/>
          <p:nvPr/>
        </p:nvPicPr>
        <p:blipFill rotWithShape="1">
          <a:blip r:embed="rId2">
            <a:alphaModFix/>
          </a:blip>
          <a:srcRect/>
          <a:stretch/>
        </p:blipFill>
        <p:spPr>
          <a:xfrm>
            <a:off x="838200" y="5800725"/>
            <a:ext cx="1425600" cy="790500"/>
          </a:xfrm>
          <a:prstGeom prst="rect">
            <a:avLst/>
          </a:prstGeom>
          <a:noFill/>
          <a:ln>
            <a:noFill/>
          </a:ln>
        </p:spPr>
      </p:pic>
      <p:sp>
        <p:nvSpPr>
          <p:cNvPr id="136" name="Google Shape;136;p16"/>
          <p:cNvSpPr/>
          <p:nvPr/>
        </p:nvSpPr>
        <p:spPr>
          <a:xfrm>
            <a:off x="0" y="6737350"/>
            <a:ext cx="4029000" cy="120600"/>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7" name="Google Shape;137;p16"/>
          <p:cNvSpPr/>
          <p:nvPr/>
        </p:nvSpPr>
        <p:spPr>
          <a:xfrm>
            <a:off x="4081463" y="6737350"/>
            <a:ext cx="4029000" cy="120600"/>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8" name="Google Shape;138;p16"/>
          <p:cNvSpPr/>
          <p:nvPr/>
        </p:nvSpPr>
        <p:spPr>
          <a:xfrm>
            <a:off x="8162925" y="6737350"/>
            <a:ext cx="4029000" cy="1206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39" name="Google Shape;139;p16"/>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40" name="Google Shape;140;p16"/>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1" name="Google Shape;141;p16"/>
          <p:cNvSpPr txBox="1">
            <a:spLocks noGrp="1"/>
          </p:cNvSpPr>
          <p:nvPr>
            <p:ph type="dt" idx="10"/>
          </p:nvPr>
        </p:nvSpPr>
        <p:spPr>
          <a:xfrm>
            <a:off x="8743950" y="6235700"/>
            <a:ext cx="13050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2" name="Google Shape;142;p16"/>
          <p:cNvSpPr txBox="1">
            <a:spLocks noGrp="1"/>
          </p:cNvSpPr>
          <p:nvPr>
            <p:ph type="ftr" idx="11"/>
          </p:nvPr>
        </p:nvSpPr>
        <p:spPr>
          <a:xfrm>
            <a:off x="4038600" y="6237288"/>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3" name="Google Shape;143;p16"/>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a:stretch/>
        </p:blipFill>
        <p:spPr>
          <a:xfrm>
            <a:off x="838200" y="5800725"/>
            <a:ext cx="1425600" cy="790500"/>
          </a:xfrm>
          <a:prstGeom prst="rect">
            <a:avLst/>
          </a:prstGeom>
          <a:noFill/>
          <a:ln>
            <a:noFill/>
          </a:ln>
        </p:spPr>
      </p:pic>
      <p:sp>
        <p:nvSpPr>
          <p:cNvPr id="146" name="Google Shape;146;p17"/>
          <p:cNvSpPr/>
          <p:nvPr/>
        </p:nvSpPr>
        <p:spPr>
          <a:xfrm>
            <a:off x="0" y="6737350"/>
            <a:ext cx="4029000" cy="120600"/>
          </a:xfrm>
          <a:prstGeom prst="rect">
            <a:avLst/>
          </a:prstGeom>
          <a:solidFill>
            <a:srgbClr val="E65A2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7" name="Google Shape;147;p17"/>
          <p:cNvSpPr/>
          <p:nvPr/>
        </p:nvSpPr>
        <p:spPr>
          <a:xfrm>
            <a:off x="4081463" y="6737350"/>
            <a:ext cx="4029000" cy="120600"/>
          </a:xfrm>
          <a:prstGeom prst="rect">
            <a:avLst/>
          </a:prstGeom>
          <a:solidFill>
            <a:srgbClr val="00849D"/>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8" name="Google Shape;148;p17"/>
          <p:cNvSpPr/>
          <p:nvPr/>
        </p:nvSpPr>
        <p:spPr>
          <a:xfrm>
            <a:off x="8162925" y="6737350"/>
            <a:ext cx="4029000" cy="120600"/>
          </a:xfrm>
          <a:prstGeom prst="rect">
            <a:avLst/>
          </a:prstGeom>
          <a:solidFill>
            <a:srgbClr val="00B4C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9" name="Google Shape;149;p17"/>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50" name="Google Shape;150;p17"/>
          <p:cNvSpPr txBox="1">
            <a:spLocks noGrp="1"/>
          </p:cNvSpPr>
          <p:nvPr>
            <p:ph type="body" idx="1"/>
          </p:nvPr>
        </p:nvSpPr>
        <p:spPr>
          <a:xfrm>
            <a:off x="838200" y="1825625"/>
            <a:ext cx="5181600" cy="38607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1" name="Google Shape;151;p17"/>
          <p:cNvSpPr txBox="1">
            <a:spLocks noGrp="1"/>
          </p:cNvSpPr>
          <p:nvPr>
            <p:ph type="body" idx="2"/>
          </p:nvPr>
        </p:nvSpPr>
        <p:spPr>
          <a:xfrm>
            <a:off x="6172200" y="1825625"/>
            <a:ext cx="5181600" cy="38607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2" name="Google Shape;152;p17"/>
          <p:cNvSpPr txBox="1">
            <a:spLocks noGrp="1"/>
          </p:cNvSpPr>
          <p:nvPr>
            <p:ph type="dt" idx="10"/>
          </p:nvPr>
        </p:nvSpPr>
        <p:spPr>
          <a:xfrm>
            <a:off x="9063038" y="6194425"/>
            <a:ext cx="11334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3" name="Google Shape;153;p17"/>
          <p:cNvSpPr txBox="1">
            <a:spLocks noGrp="1"/>
          </p:cNvSpPr>
          <p:nvPr>
            <p:ph type="ftr" idx="11"/>
          </p:nvPr>
        </p:nvSpPr>
        <p:spPr>
          <a:xfrm>
            <a:off x="4038600" y="6194425"/>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54" name="Google Shape;154;p17"/>
          <p:cNvSpPr txBox="1">
            <a:spLocks noGrp="1"/>
          </p:cNvSpPr>
          <p:nvPr>
            <p:ph type="sldNum" idx="12"/>
          </p:nvPr>
        </p:nvSpPr>
        <p:spPr>
          <a:xfrm>
            <a:off x="10220325" y="6194425"/>
            <a:ext cx="11334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5" Type="http://schemas.openxmlformats.org/officeDocument/2006/relationships/theme" Target="../theme/theme2.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599" cy="1325562"/>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1" name="Google Shape;11;p1"/>
          <p:cNvSpPr txBox="1">
            <a:spLocks noGrp="1"/>
          </p:cNvSpPr>
          <p:nvPr>
            <p:ph type="body" idx="1"/>
          </p:nvPr>
        </p:nvSpPr>
        <p:spPr>
          <a:xfrm>
            <a:off x="838200" y="1825625"/>
            <a:ext cx="10515599" cy="382905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9063038" y="6194425"/>
            <a:ext cx="1133474" cy="365125"/>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194425"/>
            <a:ext cx="4114800" cy="365125"/>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10220325" y="6194425"/>
            <a:ext cx="113347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1"/>
        <p:cNvGrpSpPr/>
        <p:nvPr/>
      </p:nvGrpSpPr>
      <p:grpSpPr>
        <a:xfrm>
          <a:off x="0" y="0"/>
          <a:ext cx="0" cy="0"/>
          <a:chOff x="0" y="0"/>
          <a:chExt cx="0" cy="0"/>
        </a:xfrm>
      </p:grpSpPr>
      <p:sp>
        <p:nvSpPr>
          <p:cNvPr id="112" name="Google Shape;112;p13"/>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1pPr>
            <a:lvl2pPr marR="0" lvl="1"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2pPr>
            <a:lvl3pPr marR="0" lvl="2"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3pPr>
            <a:lvl4pPr marR="0" lvl="3"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4pPr>
            <a:lvl5pPr marR="0" lvl="4"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5pPr>
            <a:lvl6pPr marR="0" lvl="5"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6pPr>
            <a:lvl7pPr marR="0" lvl="6"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7pPr>
            <a:lvl8pPr marR="0" lvl="7"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8pPr>
            <a:lvl9pPr marR="0" lvl="8" algn="l" rtl="0">
              <a:lnSpc>
                <a:spcPct val="90000"/>
              </a:lnSpc>
              <a:spcBef>
                <a:spcPts val="0"/>
              </a:spcBef>
              <a:spcAft>
                <a:spcPts val="0"/>
              </a:spcAft>
              <a:buClr>
                <a:srgbClr val="00B4C2"/>
              </a:buClr>
              <a:buSzPts val="4400"/>
              <a:buFont typeface="Calibri"/>
              <a:buNone/>
              <a:defRPr sz="4400" b="0" i="0" u="none" strike="noStrike" cap="none">
                <a:solidFill>
                  <a:srgbClr val="00B4C2"/>
                </a:solidFill>
                <a:latin typeface="Calibri"/>
                <a:ea typeface="Calibri"/>
                <a:cs typeface="Calibri"/>
                <a:sym typeface="Calibri"/>
              </a:defRPr>
            </a:lvl9pPr>
          </a:lstStyle>
          <a:p>
            <a:endParaRPr/>
          </a:p>
        </p:txBody>
      </p:sp>
      <p:sp>
        <p:nvSpPr>
          <p:cNvPr id="113" name="Google Shape;113;p13"/>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7F7F7F"/>
              </a:buClr>
              <a:buSzPts val="2800"/>
              <a:buFont typeface="Arial"/>
              <a:buChar char="•"/>
              <a:defRPr sz="2800" b="0" i="0" u="none" strike="noStrike" cap="none">
                <a:solidFill>
                  <a:srgbClr val="7F7F7F"/>
                </a:solidFill>
                <a:latin typeface="Calibri"/>
                <a:ea typeface="Calibri"/>
                <a:cs typeface="Calibri"/>
                <a:sym typeface="Calibri"/>
              </a:defRPr>
            </a:lvl1pPr>
            <a:lvl2pPr marL="914400" marR="0" lvl="1" indent="-381000" algn="l" rtl="0">
              <a:lnSpc>
                <a:spcPct val="90000"/>
              </a:lnSpc>
              <a:spcBef>
                <a:spcPts val="500"/>
              </a:spcBef>
              <a:spcAft>
                <a:spcPts val="0"/>
              </a:spcAft>
              <a:buClr>
                <a:srgbClr val="7F7F7F"/>
              </a:buClr>
              <a:buSzPts val="2400"/>
              <a:buFont typeface="Arial"/>
              <a:buChar char="•"/>
              <a:defRPr sz="2400" b="0" i="0" u="none" strike="noStrike" cap="none">
                <a:solidFill>
                  <a:srgbClr val="7F7F7F"/>
                </a:solidFill>
                <a:latin typeface="Calibri"/>
                <a:ea typeface="Calibri"/>
                <a:cs typeface="Calibri"/>
                <a:sym typeface="Calibri"/>
              </a:defRPr>
            </a:lvl2pPr>
            <a:lvl3pPr marL="1371600" marR="0" lvl="2" indent="-355600" algn="l" rtl="0">
              <a:lnSpc>
                <a:spcPct val="90000"/>
              </a:lnSpc>
              <a:spcBef>
                <a:spcPts val="500"/>
              </a:spcBef>
              <a:spcAft>
                <a:spcPts val="0"/>
              </a:spcAft>
              <a:buClr>
                <a:srgbClr val="7F7F7F"/>
              </a:buClr>
              <a:buSzPts val="2000"/>
              <a:buFont typeface="Arial"/>
              <a:buChar char="•"/>
              <a:defRPr sz="2000" b="0" i="0" u="none" strike="noStrike" cap="none">
                <a:solidFill>
                  <a:srgbClr val="7F7F7F"/>
                </a:solidFill>
                <a:latin typeface="Calibri"/>
                <a:ea typeface="Calibri"/>
                <a:cs typeface="Calibri"/>
                <a:sym typeface="Calibri"/>
              </a:defRPr>
            </a:lvl3pPr>
            <a:lvl4pPr marL="1828800" marR="0" lvl="3"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4pPr>
            <a:lvl5pPr marL="2286000" marR="0" lvl="4" indent="-342900" algn="l" rtl="0">
              <a:lnSpc>
                <a:spcPct val="90000"/>
              </a:lnSpc>
              <a:spcBef>
                <a:spcPts val="500"/>
              </a:spcBef>
              <a:spcAft>
                <a:spcPts val="0"/>
              </a:spcAft>
              <a:buClr>
                <a:srgbClr val="7F7F7F"/>
              </a:buClr>
              <a:buSzPts val="1800"/>
              <a:buFont typeface="Arial"/>
              <a:buChar char="•"/>
              <a:defRPr sz="1800" b="0" i="0" u="none" strike="noStrike" cap="none">
                <a:solidFill>
                  <a:srgbClr val="7F7F7F"/>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4" name="Google Shape;114;p13"/>
          <p:cNvSpPr txBox="1">
            <a:spLocks noGrp="1"/>
          </p:cNvSpPr>
          <p:nvPr>
            <p:ph type="dt" idx="10"/>
          </p:nvPr>
        </p:nvSpPr>
        <p:spPr>
          <a:xfrm>
            <a:off x="9063038" y="6194425"/>
            <a:ext cx="1133400" cy="3651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3"/>
          <p:cNvSpPr txBox="1">
            <a:spLocks noGrp="1"/>
          </p:cNvSpPr>
          <p:nvPr>
            <p:ph type="ftr" idx="11"/>
          </p:nvPr>
        </p:nvSpPr>
        <p:spPr>
          <a:xfrm>
            <a:off x="4038600" y="6194425"/>
            <a:ext cx="4114800" cy="3651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8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16" name="Google Shape;116;p13"/>
          <p:cNvSpPr txBox="1">
            <a:spLocks noGrp="1"/>
          </p:cNvSpPr>
          <p:nvPr>
            <p:ph type="sldNum" idx="12"/>
          </p:nvPr>
        </p:nvSpPr>
        <p:spPr>
          <a:xfrm>
            <a:off x="10220325" y="6194425"/>
            <a:ext cx="11334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300"/>
              <a:buFont typeface="Calibri"/>
              <a:buNone/>
              <a:defRPr sz="12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openchainproject.org/community"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2.jp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hyperlink" Target="https://github.com/Open-Source-Compliance/Sharing-creates-value"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28.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openchainproject.org/community"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hyperlink" Target="https://certification.openchainproject.org/"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8"/>
          <p:cNvSpPr txBox="1">
            <a:spLocks noGrp="1"/>
          </p:cNvSpPr>
          <p:nvPr>
            <p:ph type="subTitle" idx="1"/>
          </p:nvPr>
        </p:nvSpPr>
        <p:spPr>
          <a:xfrm>
            <a:off x="674176" y="4435713"/>
            <a:ext cx="10724100" cy="7065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B4C2"/>
              </a:buClr>
              <a:buSzPts val="900"/>
              <a:buFont typeface="Arial"/>
              <a:buNone/>
            </a:pPr>
            <a:r>
              <a:rPr lang="en-CA" sz="3600" b="0" i="0" u="none" strike="noStrike" cap="none" dirty="0">
                <a:solidFill>
                  <a:srgbClr val="00B4C2"/>
                </a:solidFill>
                <a:latin typeface="Calibri"/>
                <a:ea typeface="Calibri"/>
                <a:cs typeface="Calibri"/>
                <a:sym typeface="Calibri"/>
              </a:rPr>
              <a:t>Great Open Source Compliance For Everyone</a:t>
            </a:r>
            <a:endParaRPr sz="2400" b="0" i="0" u="none" strike="noStrike" cap="none" dirty="0">
              <a:solidFill>
                <a:srgbClr val="00B4C2"/>
              </a:solidFill>
              <a:latin typeface="Calibri"/>
              <a:ea typeface="Calibri"/>
              <a:cs typeface="Calibri"/>
              <a:sym typeface="Calibri"/>
            </a:endParaRPr>
          </a:p>
        </p:txBody>
      </p:sp>
      <p:sp>
        <p:nvSpPr>
          <p:cNvPr id="3" name="Google Shape;319;p39">
            <a:extLst>
              <a:ext uri="{FF2B5EF4-FFF2-40B4-BE49-F238E27FC236}">
                <a16:creationId xmlns:a16="http://schemas.microsoft.com/office/drawing/2014/main" id="{2298EBA4-65B2-7F4E-A05C-490AA49147D3}"/>
              </a:ext>
            </a:extLst>
          </p:cNvPr>
          <p:cNvSpPr txBox="1">
            <a:spLocks/>
          </p:cNvSpPr>
          <p:nvPr/>
        </p:nvSpPr>
        <p:spPr>
          <a:xfrm>
            <a:off x="838200" y="5501977"/>
            <a:ext cx="10515600" cy="5126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06400" algn="ctr" rtl="0">
              <a:lnSpc>
                <a:spcPct val="90000"/>
              </a:lnSpc>
              <a:spcBef>
                <a:spcPts val="1000"/>
              </a:spcBef>
              <a:spcAft>
                <a:spcPts val="0"/>
              </a:spcAft>
              <a:buClr>
                <a:srgbClr val="00B4C2"/>
              </a:buClr>
              <a:buSzPts val="2400"/>
              <a:buFont typeface="Arial"/>
              <a:buNone/>
              <a:defRPr sz="2400" b="0" i="0" u="none" strike="noStrike" cap="none">
                <a:solidFill>
                  <a:srgbClr val="00B4C2"/>
                </a:solidFill>
                <a:latin typeface="Calibri"/>
                <a:ea typeface="Calibri"/>
                <a:cs typeface="Calibri"/>
                <a:sym typeface="Calibri"/>
              </a:defRPr>
            </a:lvl1pPr>
            <a:lvl2pPr marL="914400" marR="0" lvl="1" indent="-381000" algn="ctr" rtl="0">
              <a:lnSpc>
                <a:spcPct val="90000"/>
              </a:lnSpc>
              <a:spcBef>
                <a:spcPts val="500"/>
              </a:spcBef>
              <a:spcAft>
                <a:spcPts val="0"/>
              </a:spcAft>
              <a:buClr>
                <a:srgbClr val="7F7F7F"/>
              </a:buClr>
              <a:buSzPts val="2000"/>
              <a:buFont typeface="Arial"/>
              <a:buNone/>
              <a:defRPr sz="2000" b="0" i="0" u="none" strike="noStrike" cap="none">
                <a:solidFill>
                  <a:srgbClr val="7F7F7F"/>
                </a:solidFill>
                <a:latin typeface="Calibri"/>
                <a:ea typeface="Calibri"/>
                <a:cs typeface="Calibri"/>
                <a:sym typeface="Calibri"/>
              </a:defRPr>
            </a:lvl2pPr>
            <a:lvl3pPr marL="1371600" marR="0" lvl="2" indent="-355600" algn="ctr" rtl="0">
              <a:lnSpc>
                <a:spcPct val="90000"/>
              </a:lnSpc>
              <a:spcBef>
                <a:spcPts val="500"/>
              </a:spcBef>
              <a:spcAft>
                <a:spcPts val="0"/>
              </a:spcAft>
              <a:buClr>
                <a:srgbClr val="7F7F7F"/>
              </a:buClr>
              <a:buSzPts val="1800"/>
              <a:buFont typeface="Arial"/>
              <a:buNone/>
              <a:defRPr sz="1800" b="0" i="0" u="none" strike="noStrike" cap="none">
                <a:solidFill>
                  <a:srgbClr val="7F7F7F"/>
                </a:solidFill>
                <a:latin typeface="Calibri"/>
                <a:ea typeface="Calibri"/>
                <a:cs typeface="Calibri"/>
                <a:sym typeface="Calibri"/>
              </a:defRPr>
            </a:lvl3pPr>
            <a:lvl4pPr marL="1828800" marR="0" lvl="3" indent="-342900"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4pPr>
            <a:lvl5pPr marL="2286000" marR="0" lvl="4" indent="-342900" algn="ctr" rtl="0">
              <a:lnSpc>
                <a:spcPct val="90000"/>
              </a:lnSpc>
              <a:spcBef>
                <a:spcPts val="500"/>
              </a:spcBef>
              <a:spcAft>
                <a:spcPts val="0"/>
              </a:spcAft>
              <a:buClr>
                <a:srgbClr val="7F7F7F"/>
              </a:buClr>
              <a:buSzPts val="1600"/>
              <a:buFont typeface="Arial"/>
              <a:buNone/>
              <a:defRPr sz="1600" b="0" i="0" u="none" strike="noStrike" cap="none">
                <a:solidFill>
                  <a:srgbClr val="7F7F7F"/>
                </a:solidFill>
                <a:latin typeface="Calibri"/>
                <a:ea typeface="Calibri"/>
                <a:cs typeface="Calibri"/>
                <a:sym typeface="Calibri"/>
              </a:defRPr>
            </a:lvl5pPr>
            <a:lvl6pPr marL="2743200" marR="0" lvl="5"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L="3200400" marR="0" lvl="6"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L="3657600" marR="0" lvl="7"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L="4114800" marR="0" lvl="8" indent="-342900"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pPr marL="0" indent="0">
              <a:spcBef>
                <a:spcPts val="0"/>
              </a:spcBef>
              <a:buClr>
                <a:srgbClr val="7F7F7F"/>
              </a:buClr>
              <a:buSzPts val="3200"/>
            </a:pPr>
            <a:r>
              <a:rPr lang="en-CA" dirty="0">
                <a:solidFill>
                  <a:srgbClr val="7F7F7F"/>
                </a:solidFill>
                <a:hlinkClick r:id="rId3"/>
              </a:rPr>
              <a:t>https://www.openchainproject.org</a:t>
            </a:r>
            <a:endParaRPr lang="en-CA" dirty="0">
              <a:solidFill>
                <a:srgbClr val="7F7F7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7"/>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900"/>
              <a:buFont typeface="Arial"/>
              <a:buNone/>
            </a:pPr>
            <a:r>
              <a:rPr lang="en-CA" sz="3600" b="0" i="0" u="none" strike="noStrike" cap="none" dirty="0">
                <a:solidFill>
                  <a:srgbClr val="00B4C2"/>
                </a:solidFill>
                <a:latin typeface="Calibri"/>
                <a:ea typeface="Calibri"/>
                <a:cs typeface="Calibri"/>
                <a:sym typeface="Calibri"/>
              </a:rPr>
              <a:t>If a company can answer “Yes” to each question they are OpenChain Conformant.</a:t>
            </a:r>
            <a:endParaRPr sz="3600" b="0" i="0" u="none" strike="noStrike" cap="none" dirty="0">
              <a:solidFill>
                <a:srgbClr val="00B4C2"/>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9" name="Shape 309"/>
          <p:cNvSpPr txBox="1">
            <a:spLocks noGrp="1"/>
          </p:cNvSpPr>
          <p:nvPr>
            <p:ph type="sldNum" idx="12"/>
          </p:nvPr>
        </p:nvSpPr>
        <p:spPr>
          <a:xfrm>
            <a:off x="8610600" y="6356351"/>
            <a:ext cx="2743200" cy="365125"/>
          </a:xfrm>
          <a:prstGeom prst="rect">
            <a:avLst/>
          </a:prstGeom>
        </p:spPr>
        <p:txBody>
          <a:bodyPr spcFirstLastPara="1" vert="horz" wrap="square" lIns="91440" tIns="45720" rIns="91440" bIns="45720" rtlCol="0" anchor="ctr" anchorCtr="0">
            <a:normAutofit/>
          </a:bodyPr>
          <a:lstStyle/>
          <a:p>
            <a:pPr>
              <a:spcAft>
                <a:spcPts val="600"/>
              </a:spcAft>
            </a:pPr>
            <a:fld id="{00000000-1234-1234-1234-123412341234}" type="slidenum">
              <a:rPr lang="en-US" b="0" i="0" u="none" strike="noStrike" kern="1200" cap="none">
                <a:solidFill>
                  <a:srgbClr val="FFFFFF"/>
                </a:solidFill>
                <a:latin typeface="+mn-lt"/>
                <a:ea typeface="+mn-ea"/>
                <a:cs typeface="+mn-cs"/>
                <a:sym typeface="Calibri"/>
              </a:rPr>
              <a:pPr>
                <a:spcAft>
                  <a:spcPts val="600"/>
                </a:spcAft>
              </a:pPr>
              <a:t>11</a:t>
            </a:fld>
            <a:endParaRPr lang="en-US" b="0" i="0" u="none" strike="noStrike" kern="1200" cap="none">
              <a:solidFill>
                <a:srgbClr val="FFFFFF"/>
              </a:solidFill>
              <a:latin typeface="+mn-lt"/>
              <a:ea typeface="+mn-ea"/>
              <a:cs typeface="+mn-cs"/>
              <a:sym typeface="Calibri"/>
            </a:endParaRPr>
          </a:p>
        </p:txBody>
      </p:sp>
      <p:pic>
        <p:nvPicPr>
          <p:cNvPr id="3" name="Picture 2" descr="A screenshot of a cell phone&#10;&#10;Description automatically generated">
            <a:extLst>
              <a:ext uri="{FF2B5EF4-FFF2-40B4-BE49-F238E27FC236}">
                <a16:creationId xmlns:a16="http://schemas.microsoft.com/office/drawing/2014/main" id="{5279FAF5-98D0-5541-8D20-E2C2E99A1E21}"/>
              </a:ext>
            </a:extLst>
          </p:cNvPr>
          <p:cNvPicPr>
            <a:picLocks noChangeAspect="1"/>
          </p:cNvPicPr>
          <p:nvPr/>
        </p:nvPicPr>
        <p:blipFill>
          <a:blip r:embed="rId3"/>
          <a:stretch>
            <a:fillRect/>
          </a:stretch>
        </p:blipFill>
        <p:spPr>
          <a:xfrm>
            <a:off x="1621910" y="0"/>
            <a:ext cx="8948180" cy="6719874"/>
          </a:xfrm>
          <a:prstGeom prst="rect">
            <a:avLst/>
          </a:prstGeom>
        </p:spPr>
      </p:pic>
    </p:spTree>
    <p:extLst>
      <p:ext uri="{BB962C8B-B14F-4D97-AF65-F5344CB8AC3E}">
        <p14:creationId xmlns:p14="http://schemas.microsoft.com/office/powerpoint/2010/main" val="913818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pic>
        <p:nvPicPr>
          <p:cNvPr id="4" name="Picture 3" descr="A close up of a logo&#10;&#10;Description automatically generated">
            <a:extLst>
              <a:ext uri="{FF2B5EF4-FFF2-40B4-BE49-F238E27FC236}">
                <a16:creationId xmlns:a16="http://schemas.microsoft.com/office/drawing/2014/main" id="{97380254-CCA7-EF48-BFD6-455F04BD38AE}"/>
              </a:ext>
            </a:extLst>
          </p:cNvPr>
          <p:cNvPicPr>
            <a:picLocks noChangeAspect="1"/>
          </p:cNvPicPr>
          <p:nvPr/>
        </p:nvPicPr>
        <p:blipFill>
          <a:blip r:embed="rId3"/>
          <a:stretch>
            <a:fillRect/>
          </a:stretch>
        </p:blipFill>
        <p:spPr>
          <a:xfrm>
            <a:off x="520700" y="171450"/>
            <a:ext cx="11150600" cy="6515100"/>
          </a:xfrm>
          <a:prstGeom prst="rect">
            <a:avLst/>
          </a:prstGeom>
        </p:spPr>
      </p:pic>
    </p:spTree>
    <p:extLst>
      <p:ext uri="{BB962C8B-B14F-4D97-AF65-F5344CB8AC3E}">
        <p14:creationId xmlns:p14="http://schemas.microsoft.com/office/powerpoint/2010/main" val="1948843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8"/>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900"/>
              <a:buFont typeface="Arial"/>
              <a:buNone/>
            </a:pPr>
            <a:r>
              <a:rPr lang="en-CA" sz="3600" b="0" i="0" u="none" strike="noStrike" cap="none" dirty="0">
                <a:solidFill>
                  <a:srgbClr val="00B4C2"/>
                </a:solidFill>
                <a:latin typeface="Calibri"/>
                <a:ea typeface="Calibri"/>
                <a:cs typeface="Calibri"/>
                <a:sym typeface="Calibri"/>
              </a:rPr>
              <a:t>The OpenChain Project provides comprehensive and free reference material to help with conformance.</a:t>
            </a:r>
            <a:endParaRPr sz="3600" b="0" i="0" u="none" strike="noStrike" cap="none" dirty="0">
              <a:solidFill>
                <a:srgbClr val="00B4C2"/>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Audited Certification is an Option</a:t>
            </a:r>
            <a:endParaRPr dirty="0"/>
          </a:p>
        </p:txBody>
      </p:sp>
      <p:pic>
        <p:nvPicPr>
          <p:cNvPr id="6" name="Picture 5">
            <a:extLst>
              <a:ext uri="{FF2B5EF4-FFF2-40B4-BE49-F238E27FC236}">
                <a16:creationId xmlns:a16="http://schemas.microsoft.com/office/drawing/2014/main" id="{E3C7FA8C-0415-4843-AD77-3D369D857CF4}"/>
              </a:ext>
            </a:extLst>
          </p:cNvPr>
          <p:cNvPicPr>
            <a:picLocks noChangeAspect="1"/>
          </p:cNvPicPr>
          <p:nvPr/>
        </p:nvPicPr>
        <p:blipFill>
          <a:blip r:embed="rId3"/>
          <a:stretch>
            <a:fillRect/>
          </a:stretch>
        </p:blipFill>
        <p:spPr>
          <a:xfrm>
            <a:off x="197098" y="2093739"/>
            <a:ext cx="5455917" cy="3641824"/>
          </a:xfrm>
          <a:prstGeom prst="rect">
            <a:avLst/>
          </a:prstGeom>
        </p:spPr>
      </p:pic>
      <p:pic>
        <p:nvPicPr>
          <p:cNvPr id="7" name="Picture 6">
            <a:extLst>
              <a:ext uri="{FF2B5EF4-FFF2-40B4-BE49-F238E27FC236}">
                <a16:creationId xmlns:a16="http://schemas.microsoft.com/office/drawing/2014/main" id="{482E0DD8-2EEA-694B-834A-5BCA72199234}"/>
              </a:ext>
            </a:extLst>
          </p:cNvPr>
          <p:cNvPicPr>
            <a:picLocks noChangeAspect="1"/>
          </p:cNvPicPr>
          <p:nvPr/>
        </p:nvPicPr>
        <p:blipFill>
          <a:blip r:embed="rId4"/>
          <a:stretch>
            <a:fillRect/>
          </a:stretch>
        </p:blipFill>
        <p:spPr>
          <a:xfrm>
            <a:off x="5921956" y="2536913"/>
            <a:ext cx="6089449" cy="2755475"/>
          </a:xfrm>
          <a:prstGeom prst="rect">
            <a:avLst/>
          </a:prstGeom>
        </p:spPr>
      </p:pic>
    </p:spTree>
    <p:extLst>
      <p:ext uri="{BB962C8B-B14F-4D97-AF65-F5344CB8AC3E}">
        <p14:creationId xmlns:p14="http://schemas.microsoft.com/office/powerpoint/2010/main" val="3501112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838200" y="365126"/>
            <a:ext cx="10515600" cy="946200"/>
          </a:xfrm>
          <a:prstGeom prst="rect">
            <a:avLst/>
          </a:prstGeom>
          <a:noFill/>
          <a:ln>
            <a:noFill/>
          </a:ln>
        </p:spPr>
        <p:txBody>
          <a:bodyPr spcFirstLastPara="1" wrap="square" lIns="91425" tIns="45700" rIns="91425" bIns="45700" anchor="ctr" anchorCtr="0">
            <a:noAutofit/>
          </a:bodyPr>
          <a:lstStyle/>
          <a:p>
            <a:pPr lvl="0"/>
            <a:r>
              <a:rPr lang="en-CA" sz="3200" dirty="0"/>
              <a:t>Partner Program – Participants </a:t>
            </a:r>
            <a:endParaRPr dirty="0"/>
          </a:p>
        </p:txBody>
      </p:sp>
      <p:sp>
        <p:nvSpPr>
          <p:cNvPr id="181" name="Shape 181"/>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898989"/>
              </a:buClr>
              <a:buFont typeface="Calibri"/>
              <a:buNone/>
            </a:pPr>
            <a:fld id="{00000000-1234-1234-1234-123412341234}" type="slidenum">
              <a:rPr lang="en-CA" sz="1200" b="0" i="0" u="none" strike="noStrike" cap="none">
                <a:solidFill>
                  <a:srgbClr val="898989"/>
                </a:solidFill>
                <a:latin typeface="Calibri"/>
                <a:ea typeface="Calibri"/>
                <a:cs typeface="Calibri"/>
                <a:sym typeface="Calibri"/>
              </a:rPr>
              <a:t>15</a:t>
            </a:fld>
            <a:endParaRPr sz="1200" b="0" i="0" u="none" strike="noStrike" cap="none">
              <a:solidFill>
                <a:srgbClr val="898989"/>
              </a:solidFill>
              <a:latin typeface="Calibri"/>
              <a:ea typeface="Calibri"/>
              <a:cs typeface="Calibri"/>
              <a:sym typeface="Calibri"/>
            </a:endParaRPr>
          </a:p>
        </p:txBody>
      </p:sp>
      <p:pic>
        <p:nvPicPr>
          <p:cNvPr id="4" name="Picture 3" descr="A screenshot of a cell phone&#10;&#10;Description automatically generated">
            <a:extLst>
              <a:ext uri="{FF2B5EF4-FFF2-40B4-BE49-F238E27FC236}">
                <a16:creationId xmlns:a16="http://schemas.microsoft.com/office/drawing/2014/main" id="{D2EDF95C-177C-4340-9C22-37D099CB5F4D}"/>
              </a:ext>
            </a:extLst>
          </p:cNvPr>
          <p:cNvPicPr>
            <a:picLocks noChangeAspect="1"/>
          </p:cNvPicPr>
          <p:nvPr/>
        </p:nvPicPr>
        <p:blipFill>
          <a:blip r:embed="rId3"/>
          <a:stretch>
            <a:fillRect/>
          </a:stretch>
        </p:blipFill>
        <p:spPr>
          <a:xfrm>
            <a:off x="1994127" y="1067652"/>
            <a:ext cx="8203745" cy="5647448"/>
          </a:xfrm>
          <a:prstGeom prst="rect">
            <a:avLst/>
          </a:prstGeom>
        </p:spPr>
      </p:pic>
    </p:spTree>
    <p:extLst>
      <p:ext uri="{BB962C8B-B14F-4D97-AF65-F5344CB8AC3E}">
        <p14:creationId xmlns:p14="http://schemas.microsoft.com/office/powerpoint/2010/main" val="1831087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838200" y="365126"/>
            <a:ext cx="10515600" cy="946200"/>
          </a:xfrm>
          <a:prstGeom prst="rect">
            <a:avLst/>
          </a:prstGeom>
          <a:noFill/>
          <a:ln>
            <a:noFill/>
          </a:ln>
        </p:spPr>
        <p:txBody>
          <a:bodyPr spcFirstLastPara="1" wrap="square" lIns="91425" tIns="45700" rIns="91425" bIns="45700" anchor="ctr" anchorCtr="0">
            <a:noAutofit/>
          </a:bodyPr>
          <a:lstStyle/>
          <a:p>
            <a:pPr lvl="0"/>
            <a:r>
              <a:rPr lang="en-CA" sz="3200" dirty="0"/>
              <a:t>Partner Program – Geographic Coverage</a:t>
            </a:r>
            <a:endParaRPr dirty="0"/>
          </a:p>
        </p:txBody>
      </p:sp>
      <p:sp>
        <p:nvSpPr>
          <p:cNvPr id="181" name="Shape 181"/>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898989"/>
              </a:buClr>
              <a:buFont typeface="Calibri"/>
              <a:buNone/>
            </a:pPr>
            <a:fld id="{00000000-1234-1234-1234-123412341234}" type="slidenum">
              <a:rPr lang="en-CA" sz="1200" b="0" i="0" u="none" strike="noStrike" cap="none">
                <a:solidFill>
                  <a:srgbClr val="898989"/>
                </a:solidFill>
                <a:latin typeface="Calibri"/>
                <a:ea typeface="Calibri"/>
                <a:cs typeface="Calibri"/>
                <a:sym typeface="Calibri"/>
              </a:rPr>
              <a:t>16</a:t>
            </a:fld>
            <a:endParaRPr sz="1200" b="0" i="0" u="none" strike="noStrike" cap="none">
              <a:solidFill>
                <a:srgbClr val="898989"/>
              </a:solidFill>
              <a:latin typeface="Calibri"/>
              <a:ea typeface="Calibri"/>
              <a:cs typeface="Calibri"/>
              <a:sym typeface="Calibri"/>
            </a:endParaRPr>
          </a:p>
        </p:txBody>
      </p:sp>
      <p:pic>
        <p:nvPicPr>
          <p:cNvPr id="2" name="Picture 1">
            <a:extLst>
              <a:ext uri="{FF2B5EF4-FFF2-40B4-BE49-F238E27FC236}">
                <a16:creationId xmlns:a16="http://schemas.microsoft.com/office/drawing/2014/main" id="{91119CDC-8885-9741-ADB4-46E2697A25A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818595" y="1195244"/>
            <a:ext cx="8554809" cy="2233756"/>
          </a:xfrm>
          <a:prstGeom prst="rect">
            <a:avLst/>
          </a:prstGeom>
        </p:spPr>
      </p:pic>
      <p:pic>
        <p:nvPicPr>
          <p:cNvPr id="6" name="Picture 5" descr="A picture containing tree, nature&#10;&#10;Description automatically generated">
            <a:extLst>
              <a:ext uri="{FF2B5EF4-FFF2-40B4-BE49-F238E27FC236}">
                <a16:creationId xmlns:a16="http://schemas.microsoft.com/office/drawing/2014/main" id="{DD7ED79D-2073-2048-825B-141951AA447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538053" y="3783107"/>
            <a:ext cx="5717607" cy="2709767"/>
          </a:xfrm>
          <a:prstGeom prst="rect">
            <a:avLst/>
          </a:prstGeom>
        </p:spPr>
      </p:pic>
      <p:pic>
        <p:nvPicPr>
          <p:cNvPr id="7" name="Picture 6" descr="A sign on a pole&#10;&#10;Description automatically generated">
            <a:extLst>
              <a:ext uri="{FF2B5EF4-FFF2-40B4-BE49-F238E27FC236}">
                <a16:creationId xmlns:a16="http://schemas.microsoft.com/office/drawing/2014/main" id="{AE71CED9-D85A-3448-8525-ACCD9F962A4D}"/>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936340" y="4202907"/>
            <a:ext cx="1883561" cy="1870165"/>
          </a:xfrm>
          <a:prstGeom prst="rect">
            <a:avLst/>
          </a:prstGeom>
        </p:spPr>
      </p:pic>
    </p:spTree>
    <p:extLst>
      <p:ext uri="{BB962C8B-B14F-4D97-AF65-F5344CB8AC3E}">
        <p14:creationId xmlns:p14="http://schemas.microsoft.com/office/powerpoint/2010/main" val="25132103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838175" y="2295401"/>
            <a:ext cx="10515600" cy="1325700"/>
          </a:xfrm>
          <a:prstGeom prst="rect">
            <a:avLst/>
          </a:prstGeom>
          <a:noFill/>
          <a:ln>
            <a:noFill/>
          </a:ln>
        </p:spPr>
        <p:txBody>
          <a:bodyPr spcFirstLastPara="1" vert="horz" wrap="square" lIns="91425" tIns="91425" rIns="91425" bIns="91425" rtlCol="0" anchor="ctr" anchorCtr="0">
            <a:noAutofit/>
          </a:bodyPr>
          <a:lstStyle/>
          <a:p>
            <a:pPr>
              <a:buClr>
                <a:schemeClr val="dk1"/>
              </a:buClr>
              <a:buSzPts val="900"/>
            </a:pPr>
            <a:r>
              <a:rPr lang="en-CA" dirty="0"/>
              <a:t>OpenChain is run by user companies for user companies.</a:t>
            </a:r>
            <a:endParaRPr dirty="0"/>
          </a:p>
        </p:txBody>
      </p:sp>
    </p:spTree>
    <p:extLst>
      <p:ext uri="{BB962C8B-B14F-4D97-AF65-F5344CB8AC3E}">
        <p14:creationId xmlns:p14="http://schemas.microsoft.com/office/powerpoint/2010/main" val="2182516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838200" y="365126"/>
            <a:ext cx="10515600" cy="946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0B4C2"/>
              </a:buClr>
              <a:buFont typeface="Calibri"/>
              <a:buNone/>
            </a:pPr>
            <a:r>
              <a:rPr lang="en-CA" sz="3200" b="0" i="0" u="none" strike="noStrike" cap="none" dirty="0">
                <a:solidFill>
                  <a:srgbClr val="00B4C2"/>
                </a:solidFill>
                <a:latin typeface="Calibri"/>
                <a:ea typeface="Calibri"/>
                <a:cs typeface="Calibri"/>
                <a:sym typeface="Calibri"/>
              </a:rPr>
              <a:t>Overview of Project Status</a:t>
            </a:r>
            <a:endParaRPr dirty="0"/>
          </a:p>
        </p:txBody>
      </p:sp>
      <p:sp>
        <p:nvSpPr>
          <p:cNvPr id="181" name="Shape 181"/>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898989"/>
              </a:buClr>
              <a:buFont typeface="Calibri"/>
              <a:buNone/>
            </a:pPr>
            <a:fld id="{00000000-1234-1234-1234-123412341234}" type="slidenum">
              <a:rPr lang="en-CA" sz="1200" b="0" i="0" u="none" strike="noStrike" cap="none">
                <a:solidFill>
                  <a:srgbClr val="898989"/>
                </a:solidFill>
                <a:latin typeface="Calibri"/>
                <a:ea typeface="Calibri"/>
                <a:cs typeface="Calibri"/>
                <a:sym typeface="Calibri"/>
              </a:rPr>
              <a:t>18</a:t>
            </a:fld>
            <a:endParaRPr sz="1200" b="0" i="0" u="none" strike="noStrike" cap="none">
              <a:solidFill>
                <a:srgbClr val="898989"/>
              </a:solidFill>
              <a:latin typeface="Calibri"/>
              <a:ea typeface="Calibri"/>
              <a:cs typeface="Calibri"/>
              <a:sym typeface="Calibri"/>
            </a:endParaRPr>
          </a:p>
        </p:txBody>
      </p:sp>
      <p:pic>
        <p:nvPicPr>
          <p:cNvPr id="5" name="Picture 4">
            <a:extLst>
              <a:ext uri="{FF2B5EF4-FFF2-40B4-BE49-F238E27FC236}">
                <a16:creationId xmlns:a16="http://schemas.microsoft.com/office/drawing/2014/main" id="{D29BD52A-8465-D140-AF40-A9703B13F4C1}"/>
              </a:ext>
            </a:extLst>
          </p:cNvPr>
          <p:cNvPicPr>
            <a:picLocks noChangeAspect="1"/>
          </p:cNvPicPr>
          <p:nvPr/>
        </p:nvPicPr>
        <p:blipFill>
          <a:blip r:embed="rId3"/>
          <a:stretch>
            <a:fillRect/>
          </a:stretch>
        </p:blipFill>
        <p:spPr>
          <a:xfrm>
            <a:off x="109052" y="0"/>
            <a:ext cx="11973896" cy="6858000"/>
          </a:xfrm>
          <a:prstGeom prst="rect">
            <a:avLst/>
          </a:prstGeom>
        </p:spPr>
      </p:pic>
    </p:spTree>
    <p:extLst>
      <p:ext uri="{BB962C8B-B14F-4D97-AF65-F5344CB8AC3E}">
        <p14:creationId xmlns:p14="http://schemas.microsoft.com/office/powerpoint/2010/main" val="801849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838200" y="365126"/>
            <a:ext cx="10515600" cy="946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0B4C2"/>
              </a:buClr>
              <a:buFont typeface="Calibri"/>
              <a:buNone/>
            </a:pPr>
            <a:r>
              <a:rPr lang="en-CA" sz="3200" b="0" i="0" u="none" strike="noStrike" cap="none" dirty="0">
                <a:solidFill>
                  <a:srgbClr val="00B4C2"/>
                </a:solidFill>
                <a:latin typeface="Calibri"/>
                <a:ea typeface="Calibri"/>
                <a:cs typeface="Calibri"/>
                <a:sym typeface="Calibri"/>
              </a:rPr>
              <a:t>Overview of Project Status – Updated Website</a:t>
            </a:r>
            <a:endParaRPr dirty="0"/>
          </a:p>
        </p:txBody>
      </p:sp>
      <p:sp>
        <p:nvSpPr>
          <p:cNvPr id="181" name="Shape 181"/>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898989"/>
              </a:buClr>
              <a:buFont typeface="Calibri"/>
              <a:buNone/>
            </a:pPr>
            <a:fld id="{00000000-1234-1234-1234-123412341234}" type="slidenum">
              <a:rPr lang="en-CA" sz="1200" b="0" i="0" u="none" strike="noStrike" cap="none">
                <a:solidFill>
                  <a:srgbClr val="898989"/>
                </a:solidFill>
                <a:latin typeface="Calibri"/>
                <a:ea typeface="Calibri"/>
                <a:cs typeface="Calibri"/>
                <a:sym typeface="Calibri"/>
              </a:rPr>
              <a:t>19</a:t>
            </a:fld>
            <a:endParaRPr sz="1200" b="0" i="0" u="none" strike="noStrike" cap="none">
              <a:solidFill>
                <a:srgbClr val="898989"/>
              </a:solidFill>
              <a:latin typeface="Calibri"/>
              <a:ea typeface="Calibri"/>
              <a:cs typeface="Calibri"/>
              <a:sym typeface="Calibri"/>
            </a:endParaRPr>
          </a:p>
        </p:txBody>
      </p:sp>
      <p:pic>
        <p:nvPicPr>
          <p:cNvPr id="3" name="Picture 2" descr="A person posing for the camera&#10;&#10;Description automatically generated">
            <a:extLst>
              <a:ext uri="{FF2B5EF4-FFF2-40B4-BE49-F238E27FC236}">
                <a16:creationId xmlns:a16="http://schemas.microsoft.com/office/drawing/2014/main" id="{64A7C176-A5ED-FA49-9F1D-B17AA17B01E0}"/>
              </a:ext>
            </a:extLst>
          </p:cNvPr>
          <p:cNvPicPr>
            <a:picLocks noChangeAspect="1"/>
          </p:cNvPicPr>
          <p:nvPr/>
        </p:nvPicPr>
        <p:blipFill>
          <a:blip r:embed="rId3"/>
          <a:stretch>
            <a:fillRect/>
          </a:stretch>
        </p:blipFill>
        <p:spPr>
          <a:xfrm>
            <a:off x="3673544" y="1055902"/>
            <a:ext cx="4844911" cy="5544898"/>
          </a:xfrm>
          <a:prstGeom prst="rect">
            <a:avLst/>
          </a:prstGeom>
        </p:spPr>
      </p:pic>
    </p:spTree>
    <p:extLst>
      <p:ext uri="{BB962C8B-B14F-4D97-AF65-F5344CB8AC3E}">
        <p14:creationId xmlns:p14="http://schemas.microsoft.com/office/powerpoint/2010/main" val="2351436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65"/>
        <p:cNvGrpSpPr/>
        <p:nvPr/>
      </p:nvGrpSpPr>
      <p:grpSpPr>
        <a:xfrm>
          <a:off x="0" y="0"/>
          <a:ext cx="0" cy="0"/>
          <a:chOff x="0" y="0"/>
          <a:chExt cx="0" cy="0"/>
        </a:xfrm>
      </p:grpSpPr>
      <p:pic>
        <p:nvPicPr>
          <p:cNvPr id="8" name="Picture 7">
            <a:extLst>
              <a:ext uri="{FF2B5EF4-FFF2-40B4-BE49-F238E27FC236}">
                <a16:creationId xmlns:a16="http://schemas.microsoft.com/office/drawing/2014/main" id="{5E013700-714B-994E-B828-8A05AE147E05}"/>
              </a:ext>
            </a:extLst>
          </p:cNvPr>
          <p:cNvPicPr>
            <a:picLocks noChangeAspect="1"/>
          </p:cNvPicPr>
          <p:nvPr/>
        </p:nvPicPr>
        <p:blipFill>
          <a:blip r:embed="rId3"/>
          <a:stretch>
            <a:fillRect/>
          </a:stretch>
        </p:blipFill>
        <p:spPr>
          <a:xfrm>
            <a:off x="484632" y="1752515"/>
            <a:ext cx="2560320" cy="3346823"/>
          </a:xfrm>
          <a:prstGeom prst="rect">
            <a:avLst/>
          </a:prstGeom>
        </p:spPr>
      </p:pic>
      <p:cxnSp>
        <p:nvCxnSpPr>
          <p:cNvPr id="117" name="Straight Connector 116">
            <a:extLst>
              <a:ext uri="{FF2B5EF4-FFF2-40B4-BE49-F238E27FC236}">
                <a16:creationId xmlns:a16="http://schemas.microsoft.com/office/drawing/2014/main" id="{50DA1EB8-87CF-4588-A1FD-4756F9A28F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210079"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C2447045-FE44-7C4B-853A-ACFEBF9AF8DB}"/>
              </a:ext>
            </a:extLst>
          </p:cNvPr>
          <p:cNvPicPr>
            <a:picLocks noChangeAspect="1"/>
          </p:cNvPicPr>
          <p:nvPr/>
        </p:nvPicPr>
        <p:blipFill>
          <a:blip r:embed="rId4"/>
          <a:stretch>
            <a:fillRect/>
          </a:stretch>
        </p:blipFill>
        <p:spPr>
          <a:xfrm>
            <a:off x="3354631" y="1763382"/>
            <a:ext cx="2560320" cy="3325090"/>
          </a:xfrm>
          <a:prstGeom prst="rect">
            <a:avLst/>
          </a:prstGeom>
        </p:spPr>
      </p:pic>
      <p:cxnSp>
        <p:nvCxnSpPr>
          <p:cNvPr id="119" name="Straight Connector 118">
            <a:extLst>
              <a:ext uri="{FF2B5EF4-FFF2-40B4-BE49-F238E27FC236}">
                <a16:creationId xmlns:a16="http://schemas.microsoft.com/office/drawing/2014/main" id="{D7A4E378-EA57-47B9-B1EB-58B998F6CF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2595"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A screenshot of a cell phone&#10;&#10;Description automatically generated">
            <a:extLst>
              <a:ext uri="{FF2B5EF4-FFF2-40B4-BE49-F238E27FC236}">
                <a16:creationId xmlns:a16="http://schemas.microsoft.com/office/drawing/2014/main" id="{DD162F2C-026F-D947-9DDA-369F5B0DF283}"/>
              </a:ext>
            </a:extLst>
          </p:cNvPr>
          <p:cNvPicPr>
            <a:picLocks noChangeAspect="1"/>
          </p:cNvPicPr>
          <p:nvPr/>
        </p:nvPicPr>
        <p:blipFill>
          <a:blip r:embed="rId5"/>
          <a:stretch>
            <a:fillRect/>
          </a:stretch>
        </p:blipFill>
        <p:spPr>
          <a:xfrm>
            <a:off x="6235726" y="1768762"/>
            <a:ext cx="2560320" cy="3314330"/>
          </a:xfrm>
          <a:prstGeom prst="rect">
            <a:avLst/>
          </a:prstGeom>
        </p:spPr>
      </p:pic>
      <p:cxnSp>
        <p:nvCxnSpPr>
          <p:cNvPr id="121" name="Straight Connector 120">
            <a:extLst>
              <a:ext uri="{FF2B5EF4-FFF2-40B4-BE49-F238E27FC236}">
                <a16:creationId xmlns:a16="http://schemas.microsoft.com/office/drawing/2014/main" id="{D2B31ED6-76F0-425A-9A41-C947AEF9C1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566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883633B6-0588-8B46-9E82-7692D8B70D66}"/>
              </a:ext>
            </a:extLst>
          </p:cNvPr>
          <p:cNvPicPr>
            <a:picLocks noChangeAspect="1"/>
          </p:cNvPicPr>
          <p:nvPr/>
        </p:nvPicPr>
        <p:blipFill>
          <a:blip r:embed="rId6"/>
          <a:stretch>
            <a:fillRect/>
          </a:stretch>
        </p:blipFill>
        <p:spPr>
          <a:xfrm>
            <a:off x="9120662" y="1906449"/>
            <a:ext cx="2560320" cy="3038956"/>
          </a:xfrm>
          <a:prstGeom prst="rect">
            <a:avLst/>
          </a:prstGeom>
        </p:spPr>
      </p:pic>
    </p:spTree>
    <p:extLst>
      <p:ext uri="{BB962C8B-B14F-4D97-AF65-F5344CB8AC3E}">
        <p14:creationId xmlns:p14="http://schemas.microsoft.com/office/powerpoint/2010/main" val="8679502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1100"/>
              <a:buFont typeface="Calibri"/>
              <a:buNone/>
            </a:pPr>
            <a:r>
              <a:rPr lang="en-CA" sz="4400" b="0" i="0" u="none" strike="noStrike" cap="none">
                <a:solidFill>
                  <a:srgbClr val="00B4C2"/>
                </a:solidFill>
                <a:latin typeface="Calibri"/>
                <a:ea typeface="Calibri"/>
                <a:cs typeface="Calibri"/>
                <a:sym typeface="Calibri"/>
              </a:rPr>
              <a:t>Work Teams supporting OpenChain:</a:t>
            </a:r>
            <a:endParaRPr sz="4400" b="0" i="0" u="none" strike="noStrike" cap="none">
              <a:solidFill>
                <a:srgbClr val="00B4C2"/>
              </a:solidFill>
              <a:latin typeface="Calibri"/>
              <a:ea typeface="Calibri"/>
              <a:cs typeface="Calibri"/>
              <a:sym typeface="Calibri"/>
            </a:endParaRPr>
          </a:p>
        </p:txBody>
      </p:sp>
      <p:sp>
        <p:nvSpPr>
          <p:cNvPr id="287" name="Google Shape;287;p35"/>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noAutofit/>
          </a:bodyPr>
          <a:lstStyle/>
          <a:p>
            <a:pPr marL="742950" marR="0" lvl="0" indent="-514350" algn="l" rtl="0">
              <a:lnSpc>
                <a:spcPct val="90000"/>
              </a:lnSpc>
              <a:spcBef>
                <a:spcPts val="0"/>
              </a:spcBef>
              <a:spcAft>
                <a:spcPts val="0"/>
              </a:spcAft>
              <a:buClr>
                <a:srgbClr val="7F7F7F"/>
              </a:buClr>
              <a:buSzPts val="2800"/>
              <a:buFont typeface="+mj-lt"/>
              <a:buAutoNum type="arabicPeriod"/>
            </a:pPr>
            <a:r>
              <a:rPr lang="en-CA" sz="2800" b="0" i="0" u="none" strike="noStrike" cap="none" dirty="0">
                <a:solidFill>
                  <a:srgbClr val="7F7F7F"/>
                </a:solidFill>
                <a:latin typeface="Calibri"/>
                <a:ea typeface="Calibri"/>
                <a:cs typeface="Calibri"/>
                <a:sym typeface="Calibri"/>
              </a:rPr>
              <a:t>Specification - Chaired by Mark </a:t>
            </a:r>
            <a:r>
              <a:rPr lang="en-CA" sz="2800" b="0" i="0" u="none" strike="noStrike" cap="none" dirty="0" err="1">
                <a:solidFill>
                  <a:srgbClr val="7F7F7F"/>
                </a:solidFill>
                <a:latin typeface="Calibri"/>
                <a:ea typeface="Calibri"/>
                <a:cs typeface="Calibri"/>
                <a:sym typeface="Calibri"/>
              </a:rPr>
              <a:t>Gisi</a:t>
            </a:r>
            <a:r>
              <a:rPr lang="en-CA" sz="2800" b="0" i="0" u="none" strike="noStrike" cap="none" dirty="0">
                <a:solidFill>
                  <a:srgbClr val="7F7F7F"/>
                </a:solidFill>
                <a:latin typeface="Calibri"/>
                <a:ea typeface="Calibri"/>
                <a:cs typeface="Calibri"/>
                <a:sym typeface="Calibri"/>
              </a:rPr>
              <a:t> (Wind River)</a:t>
            </a:r>
            <a:endParaRPr sz="2800" b="0" i="0" u="none" strike="noStrike" cap="none" dirty="0">
              <a:solidFill>
                <a:srgbClr val="7F7F7F"/>
              </a:solidFill>
              <a:latin typeface="Calibri"/>
              <a:ea typeface="Calibri"/>
              <a:cs typeface="Calibri"/>
              <a:sym typeface="Calibri"/>
            </a:endParaRPr>
          </a:p>
          <a:p>
            <a:pPr marL="514350" marR="0" lvl="0" indent="-514350" algn="l" rtl="0">
              <a:lnSpc>
                <a:spcPct val="90000"/>
              </a:lnSpc>
              <a:spcBef>
                <a:spcPts val="0"/>
              </a:spcBef>
              <a:spcAft>
                <a:spcPts val="0"/>
              </a:spcAft>
              <a:buClr>
                <a:srgbClr val="7F7F7F"/>
              </a:buClr>
              <a:buSzPts val="700"/>
              <a:buFont typeface="+mj-lt"/>
              <a:buAutoNum type="arabicPeriod"/>
            </a:pPr>
            <a:endParaRPr sz="2800" b="0" i="0" u="none" strike="noStrike" cap="none" dirty="0">
              <a:solidFill>
                <a:srgbClr val="7F7F7F"/>
              </a:solidFill>
              <a:latin typeface="Calibri"/>
              <a:ea typeface="Calibri"/>
              <a:cs typeface="Calibri"/>
              <a:sym typeface="Calibri"/>
            </a:endParaRPr>
          </a:p>
          <a:p>
            <a:pPr marL="742950" marR="0" lvl="0" indent="-514350" algn="l" rtl="0">
              <a:lnSpc>
                <a:spcPct val="90000"/>
              </a:lnSpc>
              <a:spcBef>
                <a:spcPts val="0"/>
              </a:spcBef>
              <a:spcAft>
                <a:spcPts val="0"/>
              </a:spcAft>
              <a:buClr>
                <a:srgbClr val="7F7F7F"/>
              </a:buClr>
              <a:buSzPts val="2800"/>
              <a:buFont typeface="+mj-lt"/>
              <a:buAutoNum type="arabicPeriod"/>
            </a:pPr>
            <a:r>
              <a:rPr lang="en-CA" sz="2800" b="0" i="0" u="none" strike="noStrike" cap="none" dirty="0">
                <a:solidFill>
                  <a:srgbClr val="7F7F7F"/>
                </a:solidFill>
                <a:latin typeface="Calibri"/>
                <a:ea typeface="Calibri"/>
                <a:cs typeface="Calibri"/>
                <a:sym typeface="Calibri"/>
              </a:rPr>
              <a:t>Conformance - Chaired by Miriam </a:t>
            </a:r>
            <a:r>
              <a:rPr lang="en-CA" sz="2800" b="0" i="0" u="none" strike="noStrike" cap="none" dirty="0" err="1">
                <a:solidFill>
                  <a:srgbClr val="7F7F7F"/>
                </a:solidFill>
                <a:latin typeface="Calibri"/>
                <a:ea typeface="Calibri"/>
                <a:cs typeface="Calibri"/>
                <a:sym typeface="Calibri"/>
              </a:rPr>
              <a:t>Ballhausen</a:t>
            </a:r>
            <a:r>
              <a:rPr lang="en-CA" sz="2800" b="0" i="0" u="none" strike="noStrike" cap="none" dirty="0">
                <a:solidFill>
                  <a:srgbClr val="7F7F7F"/>
                </a:solidFill>
                <a:latin typeface="Calibri"/>
                <a:ea typeface="Calibri"/>
                <a:cs typeface="Calibri"/>
                <a:sym typeface="Calibri"/>
              </a:rPr>
              <a:t> (SCA)</a:t>
            </a:r>
            <a:endParaRPr sz="2800" b="0" i="0" u="none" strike="noStrike" cap="none" dirty="0">
              <a:solidFill>
                <a:srgbClr val="7F7F7F"/>
              </a:solidFill>
              <a:latin typeface="Calibri"/>
              <a:ea typeface="Calibri"/>
              <a:cs typeface="Calibri"/>
              <a:sym typeface="Calibri"/>
            </a:endParaRPr>
          </a:p>
          <a:p>
            <a:pPr marL="514350" marR="0" lvl="0" indent="-514350" algn="l" rtl="0">
              <a:lnSpc>
                <a:spcPct val="90000"/>
              </a:lnSpc>
              <a:spcBef>
                <a:spcPts val="0"/>
              </a:spcBef>
              <a:spcAft>
                <a:spcPts val="0"/>
              </a:spcAft>
              <a:buClr>
                <a:srgbClr val="7F7F7F"/>
              </a:buClr>
              <a:buSzPts val="700"/>
              <a:buFont typeface="+mj-lt"/>
              <a:buAutoNum type="arabicPeriod"/>
            </a:pPr>
            <a:endParaRPr sz="2800" b="0" i="0" u="none" strike="noStrike" cap="none" dirty="0">
              <a:solidFill>
                <a:srgbClr val="7F7F7F"/>
              </a:solidFill>
              <a:latin typeface="Calibri"/>
              <a:ea typeface="Calibri"/>
              <a:cs typeface="Calibri"/>
              <a:sym typeface="Calibri"/>
            </a:endParaRPr>
          </a:p>
          <a:p>
            <a:pPr marL="742950" marR="0" lvl="0" indent="-514350" algn="l" rtl="0">
              <a:lnSpc>
                <a:spcPct val="90000"/>
              </a:lnSpc>
              <a:spcBef>
                <a:spcPts val="0"/>
              </a:spcBef>
              <a:spcAft>
                <a:spcPts val="0"/>
              </a:spcAft>
              <a:buClr>
                <a:srgbClr val="7F7F7F"/>
              </a:buClr>
              <a:buSzPts val="2800"/>
              <a:buFont typeface="+mj-lt"/>
              <a:buAutoNum type="arabicPeriod"/>
            </a:pPr>
            <a:r>
              <a:rPr lang="en-CA" sz="2800" b="0" i="0" u="none" strike="noStrike" cap="none" dirty="0">
                <a:solidFill>
                  <a:srgbClr val="7F7F7F"/>
                </a:solidFill>
                <a:latin typeface="Calibri"/>
                <a:ea typeface="Calibri"/>
                <a:cs typeface="Calibri"/>
                <a:sym typeface="Calibri"/>
              </a:rPr>
              <a:t>Curriculum - Chaired by </a:t>
            </a:r>
            <a:r>
              <a:rPr lang="en-CA" sz="2800" b="0" i="0" u="none" strike="noStrike" cap="none" dirty="0" err="1">
                <a:solidFill>
                  <a:srgbClr val="7F7F7F"/>
                </a:solidFill>
                <a:latin typeface="Calibri"/>
                <a:ea typeface="Calibri"/>
                <a:cs typeface="Calibri"/>
                <a:sym typeface="Calibri"/>
              </a:rPr>
              <a:t>Alexios</a:t>
            </a:r>
            <a:r>
              <a:rPr lang="en-CA" sz="2800" b="0" i="0" u="none" strike="noStrike" cap="none" dirty="0">
                <a:solidFill>
                  <a:srgbClr val="7F7F7F"/>
                </a:solidFill>
                <a:latin typeface="Calibri"/>
                <a:ea typeface="Calibri"/>
                <a:cs typeface="Calibri"/>
                <a:sym typeface="Calibri"/>
              </a:rPr>
              <a:t> </a:t>
            </a:r>
            <a:r>
              <a:rPr lang="en-CA" sz="2800" b="0" i="0" u="none" strike="noStrike" cap="none" dirty="0" err="1">
                <a:solidFill>
                  <a:srgbClr val="7F7F7F"/>
                </a:solidFill>
                <a:latin typeface="Calibri"/>
                <a:ea typeface="Calibri"/>
                <a:cs typeface="Calibri"/>
                <a:sym typeface="Calibri"/>
              </a:rPr>
              <a:t>Zavras</a:t>
            </a:r>
            <a:r>
              <a:rPr lang="en-CA" sz="2800" b="0" i="0" u="none" strike="noStrike" cap="none" dirty="0">
                <a:solidFill>
                  <a:srgbClr val="7F7F7F"/>
                </a:solidFill>
                <a:latin typeface="Calibri"/>
                <a:ea typeface="Calibri"/>
                <a:cs typeface="Calibri"/>
                <a:sym typeface="Calibri"/>
              </a:rPr>
              <a:t> (Intel)</a:t>
            </a:r>
            <a:endParaRPr sz="2800" b="0" i="0" u="none" strike="noStrike" cap="none" dirty="0">
              <a:solidFill>
                <a:srgbClr val="7F7F7F"/>
              </a:solidFill>
              <a:latin typeface="Calibri"/>
              <a:ea typeface="Calibri"/>
              <a:cs typeface="Calibri"/>
              <a:sym typeface="Calibri"/>
            </a:endParaRPr>
          </a:p>
          <a:p>
            <a:pPr marL="514350" marR="0" lvl="0" indent="-514350" algn="l" rtl="0">
              <a:lnSpc>
                <a:spcPct val="90000"/>
              </a:lnSpc>
              <a:spcBef>
                <a:spcPts val="0"/>
              </a:spcBef>
              <a:spcAft>
                <a:spcPts val="0"/>
              </a:spcAft>
              <a:buClr>
                <a:srgbClr val="7F7F7F"/>
              </a:buClr>
              <a:buSzPts val="2800"/>
              <a:buFont typeface="+mj-lt"/>
              <a:buAutoNum type="arabicPeriod"/>
            </a:pPr>
            <a:endParaRPr sz="2800" b="0" i="0" u="none" strike="noStrike" cap="none" dirty="0">
              <a:solidFill>
                <a:srgbClr val="7F7F7F"/>
              </a:solidFill>
              <a:latin typeface="Calibri"/>
              <a:ea typeface="Calibri"/>
              <a:cs typeface="Calibri"/>
              <a:sym typeface="Calibri"/>
            </a:endParaRPr>
          </a:p>
          <a:p>
            <a:pPr marL="742950" marR="0" lvl="0" indent="-514350" algn="l" rtl="0">
              <a:lnSpc>
                <a:spcPct val="90000"/>
              </a:lnSpc>
              <a:spcBef>
                <a:spcPts val="0"/>
              </a:spcBef>
              <a:spcAft>
                <a:spcPts val="0"/>
              </a:spcAft>
              <a:buClr>
                <a:srgbClr val="7F7F7F"/>
              </a:buClr>
              <a:buSzPts val="2800"/>
              <a:buFont typeface="+mj-lt"/>
              <a:buAutoNum type="arabicPeriod"/>
            </a:pPr>
            <a:r>
              <a:rPr lang="en-CA" sz="2800" b="0" i="0" u="none" strike="noStrike" cap="none" dirty="0">
                <a:solidFill>
                  <a:srgbClr val="7F7F7F"/>
                </a:solidFill>
                <a:latin typeface="Calibri"/>
                <a:ea typeface="Calibri"/>
                <a:cs typeface="Calibri"/>
                <a:sym typeface="Calibri"/>
              </a:rPr>
              <a:t>Onboarding - Chaired by Nathan </a:t>
            </a:r>
            <a:r>
              <a:rPr lang="en-CA" sz="2800" b="0" i="0" u="none" strike="noStrike" cap="none" dirty="0" err="1">
                <a:solidFill>
                  <a:srgbClr val="7F7F7F"/>
                </a:solidFill>
                <a:latin typeface="Calibri"/>
                <a:ea typeface="Calibri"/>
                <a:cs typeface="Calibri"/>
                <a:sym typeface="Calibri"/>
              </a:rPr>
              <a:t>Kumagai</a:t>
            </a:r>
            <a:r>
              <a:rPr lang="en-CA" sz="2800" b="0" i="0" u="none" strike="noStrike" cap="none" dirty="0">
                <a:solidFill>
                  <a:srgbClr val="7F7F7F"/>
                </a:solidFill>
                <a:latin typeface="Calibri"/>
                <a:ea typeface="Calibri"/>
                <a:cs typeface="Calibri"/>
                <a:sym typeface="Calibri"/>
              </a:rPr>
              <a:t> (Qualcomm)</a:t>
            </a:r>
            <a:endParaRPr sz="2800" b="0" i="0" u="none" strike="noStrike" cap="none" dirty="0">
              <a:solidFill>
                <a:srgbClr val="7F7F7F"/>
              </a:solidFill>
              <a:latin typeface="Calibri"/>
              <a:ea typeface="Calibri"/>
              <a:cs typeface="Calibri"/>
              <a:sym typeface="Calibri"/>
            </a:endParaRPr>
          </a:p>
        </p:txBody>
      </p:sp>
    </p:spTree>
    <p:extLst>
      <p:ext uri="{BB962C8B-B14F-4D97-AF65-F5344CB8AC3E}">
        <p14:creationId xmlns:p14="http://schemas.microsoft.com/office/powerpoint/2010/main" val="1772259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4" name="Google Shape;285;p35">
            <a:extLst>
              <a:ext uri="{FF2B5EF4-FFF2-40B4-BE49-F238E27FC236}">
                <a16:creationId xmlns:a16="http://schemas.microsoft.com/office/drawing/2014/main" id="{6E4F79D4-DD72-1A4B-8D74-E1BCB2647B4D}"/>
              </a:ext>
            </a:extLst>
          </p:cNvPr>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OpenChain in Japan</a:t>
            </a:r>
            <a:endParaRPr dirty="0"/>
          </a:p>
        </p:txBody>
      </p:sp>
      <p:pic>
        <p:nvPicPr>
          <p:cNvPr id="5" name="Picture 4" descr="A group of people sitting at a table&#10;&#10;Description automatically generated">
            <a:extLst>
              <a:ext uri="{FF2B5EF4-FFF2-40B4-BE49-F238E27FC236}">
                <a16:creationId xmlns:a16="http://schemas.microsoft.com/office/drawing/2014/main" id="{E812C333-CA1F-C94B-B279-41AB21ED217D}"/>
              </a:ext>
            </a:extLst>
          </p:cNvPr>
          <p:cNvPicPr>
            <a:picLocks noChangeAspect="1"/>
          </p:cNvPicPr>
          <p:nvPr/>
        </p:nvPicPr>
        <p:blipFill>
          <a:blip r:embed="rId3"/>
          <a:stretch>
            <a:fillRect/>
          </a:stretch>
        </p:blipFill>
        <p:spPr>
          <a:xfrm>
            <a:off x="284813" y="1546480"/>
            <a:ext cx="6071017" cy="2840716"/>
          </a:xfrm>
          <a:prstGeom prst="rect">
            <a:avLst/>
          </a:prstGeom>
          <a:ln w="12700">
            <a:solidFill>
              <a:schemeClr val="tx1"/>
            </a:solidFill>
          </a:ln>
        </p:spPr>
      </p:pic>
      <p:pic>
        <p:nvPicPr>
          <p:cNvPr id="13" name="Picture 12" descr="A group of people sitting at a table using a computer&#10;&#10;Description automatically generated">
            <a:extLst>
              <a:ext uri="{FF2B5EF4-FFF2-40B4-BE49-F238E27FC236}">
                <a16:creationId xmlns:a16="http://schemas.microsoft.com/office/drawing/2014/main" id="{FE7D99E6-E474-1946-B24A-E17A3386645F}"/>
              </a:ext>
            </a:extLst>
          </p:cNvPr>
          <p:cNvPicPr>
            <a:picLocks noChangeAspect="1"/>
          </p:cNvPicPr>
          <p:nvPr/>
        </p:nvPicPr>
        <p:blipFill>
          <a:blip r:embed="rId4"/>
          <a:stretch>
            <a:fillRect/>
          </a:stretch>
        </p:blipFill>
        <p:spPr>
          <a:xfrm>
            <a:off x="7314995" y="1201492"/>
            <a:ext cx="4449800" cy="4449800"/>
          </a:xfrm>
          <a:prstGeom prst="rect">
            <a:avLst/>
          </a:prstGeom>
          <a:ln w="12700">
            <a:solidFill>
              <a:schemeClr val="tx1"/>
            </a:solidFill>
          </a:ln>
        </p:spPr>
      </p:pic>
      <p:pic>
        <p:nvPicPr>
          <p:cNvPr id="11" name="Picture 10" descr="A group of people sitting at a table using a computer&#10;&#10;Description automatically generated">
            <a:extLst>
              <a:ext uri="{FF2B5EF4-FFF2-40B4-BE49-F238E27FC236}">
                <a16:creationId xmlns:a16="http://schemas.microsoft.com/office/drawing/2014/main" id="{5545213E-D1A7-2240-B72C-0745C51F95D2}"/>
              </a:ext>
            </a:extLst>
          </p:cNvPr>
          <p:cNvPicPr>
            <a:picLocks noChangeAspect="1"/>
          </p:cNvPicPr>
          <p:nvPr/>
        </p:nvPicPr>
        <p:blipFill>
          <a:blip r:embed="rId5"/>
          <a:stretch>
            <a:fillRect/>
          </a:stretch>
        </p:blipFill>
        <p:spPr>
          <a:xfrm>
            <a:off x="1243978" y="3429000"/>
            <a:ext cx="5715000" cy="2552700"/>
          </a:xfrm>
          <a:prstGeom prst="rect">
            <a:avLst/>
          </a:prstGeom>
          <a:ln w="12700">
            <a:solidFill>
              <a:schemeClr val="tx1"/>
            </a:solidFill>
          </a:ln>
        </p:spPr>
      </p:pic>
      <p:pic>
        <p:nvPicPr>
          <p:cNvPr id="9" name="Picture 8" descr="A group of people sitting at a table&#10;&#10;Description automatically generated">
            <a:extLst>
              <a:ext uri="{FF2B5EF4-FFF2-40B4-BE49-F238E27FC236}">
                <a16:creationId xmlns:a16="http://schemas.microsoft.com/office/drawing/2014/main" id="{7C3AD109-23C3-5743-94E7-91B8AAFE897A}"/>
              </a:ext>
            </a:extLst>
          </p:cNvPr>
          <p:cNvPicPr>
            <a:picLocks noChangeAspect="1"/>
          </p:cNvPicPr>
          <p:nvPr/>
        </p:nvPicPr>
        <p:blipFill>
          <a:blip r:embed="rId6"/>
          <a:stretch>
            <a:fillRect/>
          </a:stretch>
        </p:blipFill>
        <p:spPr>
          <a:xfrm>
            <a:off x="3749140" y="4493499"/>
            <a:ext cx="3824290" cy="2150101"/>
          </a:xfrm>
          <a:prstGeom prst="rect">
            <a:avLst/>
          </a:prstGeom>
          <a:ln w="12700">
            <a:solidFill>
              <a:schemeClr val="tx1"/>
            </a:solidFill>
          </a:ln>
        </p:spPr>
      </p:pic>
    </p:spTree>
    <p:extLst>
      <p:ext uri="{BB962C8B-B14F-4D97-AF65-F5344CB8AC3E}">
        <p14:creationId xmlns:p14="http://schemas.microsoft.com/office/powerpoint/2010/main" val="42665584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4" name="Google Shape;285;p35">
            <a:extLst>
              <a:ext uri="{FF2B5EF4-FFF2-40B4-BE49-F238E27FC236}">
                <a16:creationId xmlns:a16="http://schemas.microsoft.com/office/drawing/2014/main" id="{6E4F79D4-DD72-1A4B-8D74-E1BCB2647B4D}"/>
              </a:ext>
            </a:extLst>
          </p:cNvPr>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OpenChain in Japan</a:t>
            </a:r>
            <a:endParaRPr dirty="0"/>
          </a:p>
        </p:txBody>
      </p:sp>
      <p:pic>
        <p:nvPicPr>
          <p:cNvPr id="5" name="Picture 4" descr="A picture containing screenshot, building&#10;&#10;Description automatically generated">
            <a:extLst>
              <a:ext uri="{FF2B5EF4-FFF2-40B4-BE49-F238E27FC236}">
                <a16:creationId xmlns:a16="http://schemas.microsoft.com/office/drawing/2014/main" id="{457EF18C-2357-8442-814B-14B0DA0E2CD9}"/>
              </a:ext>
            </a:extLst>
          </p:cNvPr>
          <p:cNvPicPr>
            <a:picLocks noChangeAspect="1"/>
          </p:cNvPicPr>
          <p:nvPr/>
        </p:nvPicPr>
        <p:blipFill>
          <a:blip r:embed="rId3"/>
          <a:stretch>
            <a:fillRect/>
          </a:stretch>
        </p:blipFill>
        <p:spPr>
          <a:xfrm>
            <a:off x="161576" y="1690826"/>
            <a:ext cx="11329201" cy="4685111"/>
          </a:xfrm>
          <a:prstGeom prst="rect">
            <a:avLst/>
          </a:prstGeom>
        </p:spPr>
      </p:pic>
    </p:spTree>
    <p:extLst>
      <p:ext uri="{BB962C8B-B14F-4D97-AF65-F5344CB8AC3E}">
        <p14:creationId xmlns:p14="http://schemas.microsoft.com/office/powerpoint/2010/main" val="38042994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4" name="Google Shape;285;p35">
            <a:extLst>
              <a:ext uri="{FF2B5EF4-FFF2-40B4-BE49-F238E27FC236}">
                <a16:creationId xmlns:a16="http://schemas.microsoft.com/office/drawing/2014/main" id="{6E4F79D4-DD72-1A4B-8D74-E1BCB2647B4D}"/>
              </a:ext>
            </a:extLst>
          </p:cNvPr>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OpenChain in Japan</a:t>
            </a:r>
            <a:endParaRPr dirty="0"/>
          </a:p>
        </p:txBody>
      </p:sp>
      <p:pic>
        <p:nvPicPr>
          <p:cNvPr id="3" name="Picture 2">
            <a:extLst>
              <a:ext uri="{FF2B5EF4-FFF2-40B4-BE49-F238E27FC236}">
                <a16:creationId xmlns:a16="http://schemas.microsoft.com/office/drawing/2014/main" id="{D35E68A5-39AD-104D-B7EF-C532C6AE448C}"/>
              </a:ext>
            </a:extLst>
          </p:cNvPr>
          <p:cNvPicPr>
            <a:picLocks noChangeAspect="1"/>
          </p:cNvPicPr>
          <p:nvPr/>
        </p:nvPicPr>
        <p:blipFill>
          <a:blip r:embed="rId3"/>
          <a:stretch>
            <a:fillRect/>
          </a:stretch>
        </p:blipFill>
        <p:spPr>
          <a:xfrm>
            <a:off x="698916" y="1690826"/>
            <a:ext cx="10794167" cy="4458460"/>
          </a:xfrm>
          <a:prstGeom prst="rect">
            <a:avLst/>
          </a:prstGeom>
        </p:spPr>
      </p:pic>
    </p:spTree>
    <p:extLst>
      <p:ext uri="{BB962C8B-B14F-4D97-AF65-F5344CB8AC3E}">
        <p14:creationId xmlns:p14="http://schemas.microsoft.com/office/powerpoint/2010/main" val="11419496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1100"/>
              <a:buFont typeface="Calibri"/>
              <a:buNone/>
            </a:pPr>
            <a:r>
              <a:rPr lang="en-CA" dirty="0"/>
              <a:t>OpenChain in ISO</a:t>
            </a:r>
            <a:endParaRPr sz="4400" b="0" i="0" u="none" strike="noStrike" cap="none" dirty="0">
              <a:solidFill>
                <a:srgbClr val="00B4C2"/>
              </a:solidFill>
              <a:latin typeface="Calibri"/>
              <a:ea typeface="Calibri"/>
              <a:cs typeface="Calibri"/>
              <a:sym typeface="Calibri"/>
            </a:endParaRPr>
          </a:p>
        </p:txBody>
      </p:sp>
      <p:sp>
        <p:nvSpPr>
          <p:cNvPr id="287" name="Google Shape;287;p35"/>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noAutofit/>
          </a:bodyPr>
          <a:lstStyle/>
          <a:p>
            <a:pPr marL="228600" lvl="0" indent="0">
              <a:spcBef>
                <a:spcPts val="0"/>
              </a:spcBef>
              <a:buNone/>
            </a:pPr>
            <a:r>
              <a:rPr lang="en-CA" dirty="0"/>
              <a:t>The OpenChain Project is preparing to submit the current OpenChain Specification 2.0 to the ISO Fast Track process via the Publicly Available Specification (PAS) approach in Joint Technical Committee 1 (JTC-1).</a:t>
            </a:r>
          </a:p>
          <a:p>
            <a:pPr marL="228600" lvl="0" indent="0">
              <a:spcBef>
                <a:spcPts val="0"/>
              </a:spcBef>
              <a:buNone/>
            </a:pPr>
            <a:endParaRPr lang="en-CA" sz="2800" b="0" i="0" u="none" strike="noStrike" cap="none" dirty="0">
              <a:solidFill>
                <a:srgbClr val="7F7F7F"/>
              </a:solidFill>
              <a:latin typeface="Calibri"/>
              <a:ea typeface="Calibri"/>
              <a:cs typeface="Calibri"/>
              <a:sym typeface="Calibri"/>
            </a:endParaRPr>
          </a:p>
          <a:p>
            <a:pPr marL="228600" lvl="0" indent="0">
              <a:spcBef>
                <a:spcPts val="0"/>
              </a:spcBef>
              <a:buNone/>
            </a:pPr>
            <a:r>
              <a:rPr lang="en-CA" dirty="0"/>
              <a:t>This process is being managed by our staff in collaboration with Platinum Member companies like Microsoft.</a:t>
            </a:r>
            <a:endParaRPr sz="2800" b="0" i="0" u="none" strike="noStrike" cap="none" dirty="0">
              <a:solidFill>
                <a:srgbClr val="7F7F7F"/>
              </a:solidFill>
              <a:latin typeface="Calibri"/>
              <a:ea typeface="Calibri"/>
              <a:cs typeface="Calibri"/>
              <a:sym typeface="Calibri"/>
            </a:endParaRPr>
          </a:p>
        </p:txBody>
      </p:sp>
    </p:spTree>
    <p:extLst>
      <p:ext uri="{BB962C8B-B14F-4D97-AF65-F5344CB8AC3E}">
        <p14:creationId xmlns:p14="http://schemas.microsoft.com/office/powerpoint/2010/main" val="32526986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1100"/>
              <a:buFont typeface="Calibri"/>
              <a:buNone/>
            </a:pPr>
            <a:r>
              <a:rPr lang="en-CA" dirty="0"/>
              <a:t>OpenChain in ISO</a:t>
            </a:r>
            <a:endParaRPr sz="4400" b="0" i="0" u="none" strike="noStrike" cap="none" dirty="0">
              <a:solidFill>
                <a:srgbClr val="00B4C2"/>
              </a:solidFill>
              <a:latin typeface="Calibri"/>
              <a:ea typeface="Calibri"/>
              <a:cs typeface="Calibri"/>
              <a:sym typeface="Calibri"/>
            </a:endParaRPr>
          </a:p>
        </p:txBody>
      </p:sp>
      <p:sp>
        <p:nvSpPr>
          <p:cNvPr id="287" name="Google Shape;287;p35"/>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noAutofit/>
          </a:bodyPr>
          <a:lstStyle/>
          <a:p>
            <a:pPr marL="228600" lvl="0" indent="0">
              <a:spcBef>
                <a:spcPts val="0"/>
              </a:spcBef>
              <a:buNone/>
            </a:pPr>
            <a:r>
              <a:rPr lang="en-CA" dirty="0"/>
              <a:t>We expect the OpenChain Specification 2.0 (reformatted slightly for ISO) to become a formal standard in the 1</a:t>
            </a:r>
            <a:r>
              <a:rPr lang="en-CA" baseline="30000" dirty="0"/>
              <a:t>st</a:t>
            </a:r>
            <a:r>
              <a:rPr lang="en-CA" dirty="0"/>
              <a:t> half of 2020.</a:t>
            </a:r>
          </a:p>
          <a:p>
            <a:pPr marL="228600" lvl="0" indent="0">
              <a:spcBef>
                <a:spcPts val="0"/>
              </a:spcBef>
              <a:buNone/>
            </a:pPr>
            <a:endParaRPr lang="en-CA" sz="2800" b="0" i="0" u="none" strike="noStrike" cap="none" dirty="0">
              <a:solidFill>
                <a:srgbClr val="7F7F7F"/>
              </a:solidFill>
              <a:latin typeface="Calibri"/>
              <a:ea typeface="Calibri"/>
              <a:cs typeface="Calibri"/>
              <a:sym typeface="Calibri"/>
            </a:endParaRPr>
          </a:p>
          <a:p>
            <a:pPr marL="228600" lvl="0" indent="0">
              <a:spcBef>
                <a:spcPts val="0"/>
              </a:spcBef>
              <a:buNone/>
            </a:pPr>
            <a:r>
              <a:rPr lang="en-CA" dirty="0"/>
              <a:t>A</a:t>
            </a:r>
            <a:r>
              <a:rPr lang="en-US" dirty="0"/>
              <a:t>s a side note, TUV Sud have committed to collaboration to align their OpenChain-based standard (TPS PPP 15001A) with the OpenChain ISO standard to ensure a single approach for the market.</a:t>
            </a:r>
            <a:endParaRPr sz="2800" b="0" i="0" u="none" strike="noStrike" cap="none" dirty="0">
              <a:solidFill>
                <a:srgbClr val="7F7F7F"/>
              </a:solidFill>
              <a:latin typeface="Calibri"/>
              <a:ea typeface="Calibri"/>
              <a:cs typeface="Calibri"/>
              <a:sym typeface="Calibri"/>
            </a:endParaRPr>
          </a:p>
        </p:txBody>
      </p:sp>
    </p:spTree>
    <p:extLst>
      <p:ext uri="{BB962C8B-B14F-4D97-AF65-F5344CB8AC3E}">
        <p14:creationId xmlns:p14="http://schemas.microsoft.com/office/powerpoint/2010/main" val="35536875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1100"/>
              <a:buFont typeface="Calibri"/>
              <a:buNone/>
            </a:pPr>
            <a:r>
              <a:rPr lang="en-CA" dirty="0"/>
              <a:t>OpenChain in Automotive</a:t>
            </a:r>
            <a:endParaRPr sz="4400" b="0" i="0" u="none" strike="noStrike" cap="none" dirty="0">
              <a:solidFill>
                <a:srgbClr val="00B4C2"/>
              </a:solidFill>
              <a:latin typeface="Calibri"/>
              <a:ea typeface="Calibri"/>
              <a:cs typeface="Calibri"/>
              <a:sym typeface="Calibri"/>
            </a:endParaRPr>
          </a:p>
        </p:txBody>
      </p:sp>
      <p:sp>
        <p:nvSpPr>
          <p:cNvPr id="287" name="Google Shape;287;p35"/>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noAutofit/>
          </a:bodyPr>
          <a:lstStyle/>
          <a:p>
            <a:pPr marL="228600" lvl="0" indent="0">
              <a:spcBef>
                <a:spcPts val="0"/>
              </a:spcBef>
              <a:buNone/>
            </a:pPr>
            <a:r>
              <a:rPr lang="en-CA" dirty="0"/>
              <a:t>The Automotive Work Group has started in July with these goals:</a:t>
            </a:r>
          </a:p>
          <a:p>
            <a:pPr marL="228600" lvl="0" indent="0">
              <a:spcBef>
                <a:spcPts val="0"/>
              </a:spcBef>
              <a:buNone/>
            </a:pPr>
            <a:endParaRPr lang="en-CA" dirty="0"/>
          </a:p>
          <a:p>
            <a:pPr marL="742950" lvl="0" indent="-514350">
              <a:spcBef>
                <a:spcPts val="0"/>
              </a:spcBef>
              <a:buFont typeface="+mj-lt"/>
              <a:buAutoNum type="arabicPeriod"/>
            </a:pPr>
            <a:r>
              <a:rPr lang="en-CA" dirty="0"/>
              <a:t>Share information to support best practices in the industry </a:t>
            </a:r>
          </a:p>
          <a:p>
            <a:pPr marL="742950" lvl="0" indent="-514350">
              <a:spcBef>
                <a:spcPts val="0"/>
              </a:spcBef>
              <a:buFont typeface="+mj-lt"/>
              <a:buAutoNum type="arabicPeriod"/>
            </a:pPr>
            <a:r>
              <a:rPr lang="en-CA" dirty="0"/>
              <a:t>Build a future industry standard for Open Source Software Supply Chain Management (OSS SCM) </a:t>
            </a:r>
          </a:p>
          <a:p>
            <a:pPr marL="742950" lvl="0" indent="-514350">
              <a:spcBef>
                <a:spcPts val="0"/>
              </a:spcBef>
              <a:buFont typeface="+mj-lt"/>
              <a:buAutoNum type="arabicPeriod"/>
            </a:pPr>
            <a:r>
              <a:rPr lang="en-CA" dirty="0"/>
              <a:t>Raise awareness about the importance of open source compliance in the industry</a:t>
            </a:r>
            <a:endParaRPr sz="2800" b="0" i="0" u="none" strike="noStrike" cap="none" dirty="0">
              <a:solidFill>
                <a:srgbClr val="7F7F7F"/>
              </a:solidFill>
              <a:latin typeface="Calibri"/>
              <a:ea typeface="Calibri"/>
              <a:cs typeface="Calibri"/>
              <a:sym typeface="Calibri"/>
            </a:endParaRPr>
          </a:p>
        </p:txBody>
      </p:sp>
    </p:spTree>
    <p:extLst>
      <p:ext uri="{BB962C8B-B14F-4D97-AF65-F5344CB8AC3E}">
        <p14:creationId xmlns:p14="http://schemas.microsoft.com/office/powerpoint/2010/main" val="17475243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1100"/>
              <a:buFont typeface="Calibri"/>
              <a:buNone/>
            </a:pPr>
            <a:r>
              <a:rPr lang="en-CA" dirty="0"/>
              <a:t>OpenChain in Automotive</a:t>
            </a:r>
            <a:endParaRPr sz="4400" b="0" i="0" u="none" strike="noStrike" cap="none" dirty="0">
              <a:solidFill>
                <a:srgbClr val="00B4C2"/>
              </a:solidFill>
              <a:latin typeface="Calibri"/>
              <a:ea typeface="Calibri"/>
              <a:cs typeface="Calibri"/>
              <a:sym typeface="Calibri"/>
            </a:endParaRPr>
          </a:p>
        </p:txBody>
      </p:sp>
      <p:sp>
        <p:nvSpPr>
          <p:cNvPr id="287" name="Google Shape;287;p35"/>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noAutofit/>
          </a:bodyPr>
          <a:lstStyle/>
          <a:p>
            <a:pPr marL="228600" lvl="0" indent="0">
              <a:spcBef>
                <a:spcPts val="0"/>
              </a:spcBef>
              <a:buNone/>
            </a:pPr>
            <a:endParaRPr lang="en-US" sz="2800" b="0" i="0" u="none" strike="noStrike" cap="none" dirty="0">
              <a:solidFill>
                <a:srgbClr val="7F7F7F"/>
              </a:solidFill>
              <a:latin typeface="Calibri"/>
              <a:ea typeface="Calibri"/>
              <a:cs typeface="Calibri"/>
              <a:sym typeface="Calibri"/>
            </a:endParaRPr>
          </a:p>
          <a:p>
            <a:pPr marL="228600" lvl="0" indent="0">
              <a:spcBef>
                <a:spcPts val="0"/>
              </a:spcBef>
              <a:buNone/>
            </a:pPr>
            <a:endParaRPr lang="en-US" dirty="0"/>
          </a:p>
          <a:p>
            <a:pPr marL="228600" lvl="0" indent="0">
              <a:spcBef>
                <a:spcPts val="0"/>
              </a:spcBef>
              <a:buNone/>
            </a:pPr>
            <a:endParaRPr lang="en-US" sz="2800" b="0" i="0" u="none" strike="noStrike" cap="none" dirty="0">
              <a:solidFill>
                <a:srgbClr val="7F7F7F"/>
              </a:solidFill>
              <a:latin typeface="Calibri"/>
              <a:ea typeface="Calibri"/>
              <a:cs typeface="Calibri"/>
              <a:sym typeface="Calibri"/>
            </a:endParaRPr>
          </a:p>
          <a:p>
            <a:pPr marL="228600" lvl="0" indent="0">
              <a:spcBef>
                <a:spcPts val="0"/>
              </a:spcBef>
              <a:buNone/>
            </a:pPr>
            <a:endParaRPr lang="en-US" dirty="0"/>
          </a:p>
          <a:p>
            <a:pPr marL="228600" lvl="0" indent="0">
              <a:spcBef>
                <a:spcPts val="0"/>
              </a:spcBef>
              <a:buNone/>
            </a:pPr>
            <a:endParaRPr lang="en-US" sz="2800" b="0" i="0" u="none" strike="noStrike" cap="none" dirty="0">
              <a:solidFill>
                <a:srgbClr val="7F7F7F"/>
              </a:solidFill>
              <a:latin typeface="Calibri"/>
              <a:ea typeface="Calibri"/>
              <a:cs typeface="Calibri"/>
              <a:sym typeface="Calibri"/>
            </a:endParaRPr>
          </a:p>
          <a:p>
            <a:pPr marL="228600" lvl="0" indent="0">
              <a:spcBef>
                <a:spcPts val="0"/>
              </a:spcBef>
              <a:buNone/>
            </a:pPr>
            <a:endParaRPr lang="en-US" dirty="0"/>
          </a:p>
          <a:p>
            <a:pPr marL="228600" lvl="0" indent="0">
              <a:spcBef>
                <a:spcPts val="0"/>
              </a:spcBef>
              <a:buNone/>
            </a:pPr>
            <a:r>
              <a:rPr lang="en-US" sz="2800" b="0" i="0" u="none" strike="noStrike" cap="none" dirty="0">
                <a:solidFill>
                  <a:srgbClr val="7F7F7F"/>
                </a:solidFill>
                <a:latin typeface="Calibri"/>
                <a:ea typeface="Calibri"/>
                <a:cs typeface="Calibri"/>
                <a:sym typeface="Calibri"/>
              </a:rPr>
              <a:t>Our expected outcome is that the OpenChain Standard, in the form of a formal ISO standard, will resolve automotive open source compliance concerns as effectively as other industries. However, OSS SCM may need a complementary standard to cover other topics.</a:t>
            </a:r>
            <a:endParaRPr sz="2800" b="0" i="0" u="none" strike="noStrike" cap="none" dirty="0">
              <a:solidFill>
                <a:srgbClr val="7F7F7F"/>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66279BE6-3AFC-9C46-8DAD-FBDC4A3D5E4A}"/>
              </a:ext>
            </a:extLst>
          </p:cNvPr>
          <p:cNvPicPr>
            <a:picLocks noChangeAspect="1"/>
          </p:cNvPicPr>
          <p:nvPr/>
        </p:nvPicPr>
        <p:blipFill>
          <a:blip r:embed="rId3"/>
          <a:stretch>
            <a:fillRect/>
          </a:stretch>
        </p:blipFill>
        <p:spPr>
          <a:xfrm>
            <a:off x="966241" y="1376030"/>
            <a:ext cx="10259518" cy="2743104"/>
          </a:xfrm>
          <a:prstGeom prst="rect">
            <a:avLst/>
          </a:prstGeom>
        </p:spPr>
      </p:pic>
    </p:spTree>
    <p:extLst>
      <p:ext uri="{BB962C8B-B14F-4D97-AF65-F5344CB8AC3E}">
        <p14:creationId xmlns:p14="http://schemas.microsoft.com/office/powerpoint/2010/main" val="1533383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838200" y="365126"/>
            <a:ext cx="10515600" cy="946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0B4C2"/>
              </a:buClr>
              <a:buFont typeface="Calibri"/>
              <a:buNone/>
            </a:pPr>
            <a:r>
              <a:rPr lang="en-CA" sz="3200" b="0" i="0" u="none" strike="noStrike" cap="none" dirty="0">
                <a:solidFill>
                  <a:srgbClr val="00B4C2"/>
                </a:solidFill>
                <a:latin typeface="Calibri"/>
                <a:ea typeface="Calibri"/>
                <a:cs typeface="Calibri"/>
                <a:sym typeface="Calibri"/>
              </a:rPr>
              <a:t>Overview of Project Status – </a:t>
            </a:r>
            <a:r>
              <a:rPr lang="en-CA" sz="3200" dirty="0"/>
              <a:t>Tooling</a:t>
            </a:r>
            <a:r>
              <a:rPr lang="en-CA" sz="3200" b="0" i="0" u="none" strike="noStrike" cap="none" dirty="0">
                <a:solidFill>
                  <a:srgbClr val="00B4C2"/>
                </a:solidFill>
                <a:latin typeface="Calibri"/>
                <a:ea typeface="Calibri"/>
                <a:cs typeface="Calibri"/>
                <a:sym typeface="Calibri"/>
              </a:rPr>
              <a:t> Work Group</a:t>
            </a:r>
            <a:endParaRPr dirty="0"/>
          </a:p>
        </p:txBody>
      </p:sp>
      <p:sp>
        <p:nvSpPr>
          <p:cNvPr id="179" name="Shape 179"/>
          <p:cNvSpPr txBox="1">
            <a:spLocks noGrp="1"/>
          </p:cNvSpPr>
          <p:nvPr>
            <p:ph type="body" idx="1"/>
          </p:nvPr>
        </p:nvSpPr>
        <p:spPr>
          <a:xfrm>
            <a:off x="838200" y="1236932"/>
            <a:ext cx="10515600" cy="4239900"/>
          </a:xfrm>
          <a:prstGeom prst="rect">
            <a:avLst/>
          </a:prstGeom>
          <a:noFill/>
          <a:ln>
            <a:noFill/>
          </a:ln>
        </p:spPr>
        <p:txBody>
          <a:bodyPr spcFirstLastPara="1" wrap="square" lIns="91425" tIns="45700" rIns="91425" bIns="45700" anchor="t" anchorCtr="0">
            <a:noAutofit/>
          </a:bodyPr>
          <a:lstStyle/>
          <a:p>
            <a:pPr marL="228600" lvl="0" indent="-228600">
              <a:spcBef>
                <a:spcPts val="0"/>
              </a:spcBef>
              <a:buSzPts val="2400"/>
            </a:pPr>
            <a:r>
              <a:rPr lang="en-US" altLang="ja-JP" dirty="0">
                <a:solidFill>
                  <a:schemeClr val="bg1">
                    <a:lumMod val="50000"/>
                  </a:schemeClr>
                </a:solidFill>
              </a:rPr>
              <a:t>Siemens, Bosch, Toshiba, Fujitsu, Hitachi and more:</a:t>
            </a:r>
            <a:endParaRPr lang="en-US" dirty="0">
              <a:solidFill>
                <a:schemeClr val="bg1">
                  <a:lumMod val="50000"/>
                </a:schemeClr>
              </a:solidFill>
            </a:endParaRPr>
          </a:p>
        </p:txBody>
      </p:sp>
      <p:sp>
        <p:nvSpPr>
          <p:cNvPr id="181" name="Shape 181"/>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898989"/>
              </a:buClr>
              <a:buFont typeface="Calibri"/>
              <a:buNone/>
            </a:pPr>
            <a:fld id="{00000000-1234-1234-1234-123412341234}" type="slidenum">
              <a:rPr lang="en-CA" sz="1200" b="0" i="0" u="none" strike="noStrike" cap="none">
                <a:solidFill>
                  <a:srgbClr val="898989"/>
                </a:solidFill>
                <a:latin typeface="Calibri"/>
                <a:ea typeface="Calibri"/>
                <a:cs typeface="Calibri"/>
                <a:sym typeface="Calibri"/>
              </a:rPr>
              <a:t>28</a:t>
            </a:fld>
            <a:endParaRPr sz="1200" b="0" i="0" u="none" strike="noStrike" cap="none">
              <a:solidFill>
                <a:srgbClr val="898989"/>
              </a:solidFill>
              <a:latin typeface="Calibri"/>
              <a:ea typeface="Calibri"/>
              <a:cs typeface="Calibri"/>
              <a:sym typeface="Calibri"/>
            </a:endParaRPr>
          </a:p>
        </p:txBody>
      </p:sp>
      <p:pic>
        <p:nvPicPr>
          <p:cNvPr id="4" name="Picture 3">
            <a:extLst>
              <a:ext uri="{FF2B5EF4-FFF2-40B4-BE49-F238E27FC236}">
                <a16:creationId xmlns:a16="http://schemas.microsoft.com/office/drawing/2014/main" id="{5A8DEB3B-43DB-B446-8F77-2FA893525D1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12915" y="1881004"/>
            <a:ext cx="9966170" cy="3740064"/>
          </a:xfrm>
          <a:prstGeom prst="rect">
            <a:avLst/>
          </a:prstGeom>
        </p:spPr>
      </p:pic>
      <p:sp>
        <p:nvSpPr>
          <p:cNvPr id="5" name="TextBox 4">
            <a:extLst>
              <a:ext uri="{FF2B5EF4-FFF2-40B4-BE49-F238E27FC236}">
                <a16:creationId xmlns:a16="http://schemas.microsoft.com/office/drawing/2014/main" id="{5CEF869C-E73F-354A-A22F-5DBE57D1C387}"/>
              </a:ext>
            </a:extLst>
          </p:cNvPr>
          <p:cNvSpPr txBox="1"/>
          <p:nvPr/>
        </p:nvSpPr>
        <p:spPr>
          <a:xfrm>
            <a:off x="1415071" y="6117805"/>
            <a:ext cx="9361858" cy="461665"/>
          </a:xfrm>
          <a:prstGeom prst="rect">
            <a:avLst/>
          </a:prstGeom>
          <a:noFill/>
        </p:spPr>
        <p:txBody>
          <a:bodyPr wrap="none" rtlCol="0">
            <a:spAutoFit/>
          </a:bodyPr>
          <a:lstStyle/>
          <a:p>
            <a:r>
              <a:rPr lang="en-US" sz="2400" dirty="0">
                <a:hlinkClick r:id="rId4"/>
              </a:rPr>
              <a:t>https://github.com/Open-Source-Compliance/Sharing-creates-value</a:t>
            </a:r>
            <a:r>
              <a:rPr lang="en-US" sz="2400" dirty="0"/>
              <a:t> </a:t>
            </a:r>
          </a:p>
        </p:txBody>
      </p:sp>
    </p:spTree>
    <p:extLst>
      <p:ext uri="{BB962C8B-B14F-4D97-AF65-F5344CB8AC3E}">
        <p14:creationId xmlns:p14="http://schemas.microsoft.com/office/powerpoint/2010/main" val="15143087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838200" y="365126"/>
            <a:ext cx="10515600" cy="9462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rgbClr val="00B4C2"/>
              </a:buClr>
              <a:buFont typeface="Calibri"/>
              <a:buNone/>
            </a:pPr>
            <a:r>
              <a:rPr lang="en-CA" sz="3200" b="0" i="0" u="none" strike="noStrike" cap="none" dirty="0">
                <a:solidFill>
                  <a:srgbClr val="00B4C2"/>
                </a:solidFill>
                <a:latin typeface="Calibri"/>
                <a:ea typeface="Calibri"/>
                <a:cs typeface="Calibri"/>
                <a:sym typeface="Calibri"/>
              </a:rPr>
              <a:t>OpenChain in the Wild</a:t>
            </a:r>
            <a:endParaRPr dirty="0"/>
          </a:p>
        </p:txBody>
      </p:sp>
      <p:sp>
        <p:nvSpPr>
          <p:cNvPr id="181" name="Shape 181"/>
          <p:cNvSpPr txBox="1">
            <a:spLocks noGrp="1"/>
          </p:cNvSpPr>
          <p:nvPr>
            <p:ph type="sldNum" idx="12"/>
          </p:nvPr>
        </p:nvSpPr>
        <p:spPr>
          <a:xfrm>
            <a:off x="10048875" y="6235700"/>
            <a:ext cx="13050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898989"/>
              </a:buClr>
              <a:buFont typeface="Calibri"/>
              <a:buNone/>
            </a:pPr>
            <a:fld id="{00000000-1234-1234-1234-123412341234}" type="slidenum">
              <a:rPr lang="en-CA" sz="1200" b="0" i="0" u="none" strike="noStrike" cap="none">
                <a:solidFill>
                  <a:srgbClr val="898989"/>
                </a:solidFill>
                <a:latin typeface="Calibri"/>
                <a:ea typeface="Calibri"/>
                <a:cs typeface="Calibri"/>
                <a:sym typeface="Calibri"/>
              </a:rPr>
              <a:t>29</a:t>
            </a:fld>
            <a:endParaRPr sz="1200" b="0" i="0" u="none" strike="noStrike" cap="none">
              <a:solidFill>
                <a:srgbClr val="898989"/>
              </a:solidFill>
              <a:latin typeface="Calibri"/>
              <a:ea typeface="Calibri"/>
              <a:cs typeface="Calibri"/>
              <a:sym typeface="Calibri"/>
            </a:endParaRPr>
          </a:p>
        </p:txBody>
      </p:sp>
      <p:pic>
        <p:nvPicPr>
          <p:cNvPr id="6" name="Picture 5">
            <a:extLst>
              <a:ext uri="{FF2B5EF4-FFF2-40B4-BE49-F238E27FC236}">
                <a16:creationId xmlns:a16="http://schemas.microsoft.com/office/drawing/2014/main" id="{78B8B506-8D3A-9541-83D7-53E658133D8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111720" y="656050"/>
            <a:ext cx="5771869" cy="5726688"/>
          </a:xfrm>
          <a:prstGeom prst="rect">
            <a:avLst/>
          </a:prstGeom>
        </p:spPr>
      </p:pic>
      <p:pic>
        <p:nvPicPr>
          <p:cNvPr id="8" name="Picture 7">
            <a:extLst>
              <a:ext uri="{FF2B5EF4-FFF2-40B4-BE49-F238E27FC236}">
                <a16:creationId xmlns:a16="http://schemas.microsoft.com/office/drawing/2014/main" id="{8C21F1FC-0D95-BA4D-9893-A9690D07DF56}"/>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585145" y="1784195"/>
            <a:ext cx="3056289" cy="2774398"/>
          </a:xfrm>
          <a:prstGeom prst="rect">
            <a:avLst/>
          </a:prstGeom>
        </p:spPr>
      </p:pic>
      <p:sp>
        <p:nvSpPr>
          <p:cNvPr id="9" name="TextBox 8">
            <a:extLst>
              <a:ext uri="{FF2B5EF4-FFF2-40B4-BE49-F238E27FC236}">
                <a16:creationId xmlns:a16="http://schemas.microsoft.com/office/drawing/2014/main" id="{F585D502-86BF-7948-B185-989085FE2A3F}"/>
              </a:ext>
            </a:extLst>
          </p:cNvPr>
          <p:cNvSpPr txBox="1"/>
          <p:nvPr/>
        </p:nvSpPr>
        <p:spPr>
          <a:xfrm>
            <a:off x="1461234" y="5031462"/>
            <a:ext cx="3304110" cy="369332"/>
          </a:xfrm>
          <a:prstGeom prst="rect">
            <a:avLst/>
          </a:prstGeom>
          <a:noFill/>
        </p:spPr>
        <p:txBody>
          <a:bodyPr wrap="none" rtlCol="0">
            <a:spAutoFit/>
          </a:bodyPr>
          <a:lstStyle/>
          <a:p>
            <a:r>
              <a:rPr lang="en-US" sz="1800" dirty="0" err="1"/>
              <a:t>Mingyu</a:t>
            </a:r>
            <a:r>
              <a:rPr lang="en-US" sz="1800" dirty="0"/>
              <a:t> Wang @ Fujitsu China</a:t>
            </a:r>
          </a:p>
        </p:txBody>
      </p:sp>
      <p:sp>
        <p:nvSpPr>
          <p:cNvPr id="13" name="TextBox 12">
            <a:extLst>
              <a:ext uri="{FF2B5EF4-FFF2-40B4-BE49-F238E27FC236}">
                <a16:creationId xmlns:a16="http://schemas.microsoft.com/office/drawing/2014/main" id="{8CF3AC0B-E05F-4C4C-9BD1-AB8342750F01}"/>
              </a:ext>
            </a:extLst>
          </p:cNvPr>
          <p:cNvSpPr txBox="1"/>
          <p:nvPr/>
        </p:nvSpPr>
        <p:spPr>
          <a:xfrm>
            <a:off x="1461234" y="5504331"/>
            <a:ext cx="1415772" cy="369332"/>
          </a:xfrm>
          <a:prstGeom prst="rect">
            <a:avLst/>
          </a:prstGeom>
          <a:noFill/>
        </p:spPr>
        <p:txBody>
          <a:bodyPr wrap="none" rtlCol="0">
            <a:spAutoFit/>
          </a:bodyPr>
          <a:lstStyle/>
          <a:p>
            <a:r>
              <a:rPr lang="en-US" sz="1800" dirty="0"/>
              <a:t>Zephyr Talk</a:t>
            </a:r>
          </a:p>
        </p:txBody>
      </p:sp>
    </p:spTree>
    <p:extLst>
      <p:ext uri="{BB962C8B-B14F-4D97-AF65-F5344CB8AC3E}">
        <p14:creationId xmlns:p14="http://schemas.microsoft.com/office/powerpoint/2010/main" val="6818795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9"/>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rgbClr val="00B4C2"/>
              </a:buClr>
              <a:buSzPts val="900"/>
              <a:buFont typeface="Calibri"/>
              <a:buNone/>
            </a:pPr>
            <a:r>
              <a:rPr lang="en-CA" sz="3600" b="0" i="0" u="none" strike="noStrike" cap="none" dirty="0">
                <a:solidFill>
                  <a:srgbClr val="00B4C2"/>
                </a:solidFill>
                <a:latin typeface="Calibri"/>
                <a:ea typeface="Calibri"/>
                <a:cs typeface="Calibri"/>
                <a:sym typeface="Calibri"/>
              </a:rPr>
              <a:t>Compliance </a:t>
            </a:r>
            <a:r>
              <a:rPr lang="mr-IN" sz="3600" b="0" i="0" u="none" strike="noStrike" cap="none" dirty="0">
                <a:solidFill>
                  <a:srgbClr val="00B4C2"/>
                </a:solidFill>
                <a:latin typeface="Calibri"/>
                <a:ea typeface="Calibri"/>
                <a:cs typeface="Calibri"/>
                <a:sym typeface="Calibri"/>
              </a:rPr>
              <a:t>–</a:t>
            </a:r>
            <a:r>
              <a:rPr lang="en-CA" sz="3600" b="0" i="0" u="none" strike="noStrike" cap="none" dirty="0">
                <a:solidFill>
                  <a:srgbClr val="00B4C2"/>
                </a:solidFill>
                <a:latin typeface="Calibri"/>
                <a:ea typeface="Calibri"/>
                <a:cs typeface="Calibri"/>
                <a:sym typeface="Calibri"/>
              </a:rPr>
              <a:t> A gateway </a:t>
            </a:r>
            <a:r>
              <a:rPr lang="en-CA" dirty="0"/>
              <a:t>t</a:t>
            </a:r>
            <a:r>
              <a:rPr lang="en-CA" sz="3600" b="0" i="0" u="none" strike="noStrike" cap="none" dirty="0">
                <a:solidFill>
                  <a:srgbClr val="00B4C2"/>
                </a:solidFill>
                <a:latin typeface="Calibri"/>
                <a:ea typeface="Calibri"/>
                <a:cs typeface="Calibri"/>
                <a:sym typeface="Calibri"/>
              </a:rPr>
              <a:t>o </a:t>
            </a:r>
            <a:r>
              <a:rPr lang="en-CA" dirty="0"/>
              <a:t>a</a:t>
            </a:r>
            <a:r>
              <a:rPr lang="en-CA" sz="3600" b="0" i="0" u="none" strike="noStrike" cap="none" dirty="0">
                <a:solidFill>
                  <a:srgbClr val="00B4C2"/>
                </a:solidFill>
                <a:latin typeface="Calibri"/>
                <a:ea typeface="Calibri"/>
                <a:cs typeface="Calibri"/>
                <a:sym typeface="Calibri"/>
              </a:rPr>
              <a:t>ccess</a:t>
            </a:r>
            <a:endParaRPr sz="3600" b="0" i="0" u="none" strike="noStrike" cap="none" dirty="0">
              <a:solidFill>
                <a:srgbClr val="00B4C2"/>
              </a:solidFill>
              <a:latin typeface="Calibri"/>
              <a:ea typeface="Calibri"/>
              <a:cs typeface="Calibri"/>
              <a:sym typeface="Calibri"/>
            </a:endParaRPr>
          </a:p>
        </p:txBody>
      </p:sp>
    </p:spTree>
    <p:extLst>
      <p:ext uri="{BB962C8B-B14F-4D97-AF65-F5344CB8AC3E}">
        <p14:creationId xmlns:p14="http://schemas.microsoft.com/office/powerpoint/2010/main" val="211191856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838175" y="2295401"/>
            <a:ext cx="10515600" cy="2135100"/>
          </a:xfrm>
          <a:prstGeom prst="rect">
            <a:avLst/>
          </a:prstGeom>
          <a:noFill/>
          <a:ln>
            <a:noFill/>
          </a:ln>
        </p:spPr>
        <p:txBody>
          <a:bodyPr spcFirstLastPara="1" vert="horz" wrap="square" lIns="91425" tIns="91425" rIns="91425" bIns="91425" rtlCol="0" anchor="ctr" anchorCtr="0">
            <a:noAutofit/>
          </a:bodyPr>
          <a:lstStyle/>
          <a:p>
            <a:pPr>
              <a:buSzPts val="900"/>
            </a:pPr>
            <a:r>
              <a:rPr lang="en-CA" dirty="0"/>
              <a:t>OpenChain: raising all the boats for the benefit of all.</a:t>
            </a:r>
            <a:endParaRPr dirty="0"/>
          </a:p>
        </p:txBody>
      </p:sp>
    </p:spTree>
    <p:extLst>
      <p:ext uri="{BB962C8B-B14F-4D97-AF65-F5344CB8AC3E}">
        <p14:creationId xmlns:p14="http://schemas.microsoft.com/office/powerpoint/2010/main" val="27270813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9"/>
          <p:cNvSpPr txBox="1">
            <a:spLocks noGrp="1"/>
          </p:cNvSpPr>
          <p:nvPr>
            <p:ph type="title"/>
          </p:nvPr>
        </p:nvSpPr>
        <p:spPr>
          <a:xfrm>
            <a:off x="838200" y="365125"/>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1100"/>
              <a:buFont typeface="Calibri"/>
              <a:buNone/>
            </a:pPr>
            <a:r>
              <a:rPr lang="en-CA" sz="4400" b="0" i="0" u="none" strike="noStrike" cap="none">
                <a:solidFill>
                  <a:srgbClr val="00B4C2"/>
                </a:solidFill>
                <a:latin typeface="Calibri"/>
                <a:ea typeface="Calibri"/>
                <a:cs typeface="Calibri"/>
                <a:sym typeface="Calibri"/>
              </a:rPr>
              <a:t>Be part of this</a:t>
            </a:r>
            <a:endParaRPr sz="4400" b="0" i="0" u="none" strike="noStrike" cap="none">
              <a:solidFill>
                <a:srgbClr val="00B4C2"/>
              </a:solidFill>
              <a:latin typeface="Calibri"/>
              <a:ea typeface="Calibri"/>
              <a:cs typeface="Calibri"/>
              <a:sym typeface="Calibri"/>
            </a:endParaRPr>
          </a:p>
        </p:txBody>
      </p:sp>
      <p:sp>
        <p:nvSpPr>
          <p:cNvPr id="319" name="Google Shape;319;p39"/>
          <p:cNvSpPr txBox="1">
            <a:spLocks noGrp="1"/>
          </p:cNvSpPr>
          <p:nvPr>
            <p:ph type="body" idx="1"/>
          </p:nvPr>
        </p:nvSpPr>
        <p:spPr>
          <a:xfrm>
            <a:off x="838200" y="1825625"/>
            <a:ext cx="10515600" cy="38292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7F7F7F"/>
              </a:buClr>
              <a:buSzPts val="3200"/>
              <a:buFont typeface="Arial"/>
              <a:buNone/>
            </a:pPr>
            <a:r>
              <a:rPr lang="en-CA" sz="3200" b="0" i="0" u="none" strike="noStrike" cap="none" dirty="0">
                <a:solidFill>
                  <a:srgbClr val="7F7F7F"/>
                </a:solidFill>
                <a:latin typeface="Calibri"/>
                <a:ea typeface="Calibri"/>
                <a:cs typeface="Calibri"/>
                <a:sym typeface="Calibri"/>
              </a:rPr>
              <a:t>Join the community:</a:t>
            </a:r>
            <a:br>
              <a:rPr lang="en-CA" sz="3200" b="0" i="0" u="none" strike="noStrike" cap="none" dirty="0">
                <a:solidFill>
                  <a:srgbClr val="7F7F7F"/>
                </a:solidFill>
                <a:latin typeface="Calibri"/>
                <a:ea typeface="Calibri"/>
                <a:cs typeface="Calibri"/>
                <a:sym typeface="Calibri"/>
              </a:rPr>
            </a:br>
            <a:r>
              <a:rPr lang="en-CA" sz="3200" b="0" i="0" u="none" strike="noStrike" cap="none" dirty="0">
                <a:solidFill>
                  <a:srgbClr val="7F7F7F"/>
                </a:solidFill>
                <a:latin typeface="Calibri"/>
                <a:ea typeface="Calibri"/>
                <a:cs typeface="Calibri"/>
                <a:sym typeface="Calibri"/>
                <a:hlinkClick r:id="rId3"/>
              </a:rPr>
              <a:t>https://www.openchainproject.org/community</a:t>
            </a:r>
            <a:r>
              <a:rPr lang="en-CA" sz="3200" b="0" i="0" u="none" strike="noStrike" cap="none" dirty="0">
                <a:solidFill>
                  <a:srgbClr val="7F7F7F"/>
                </a:solidFill>
                <a:latin typeface="Calibri"/>
                <a:ea typeface="Calibri"/>
                <a:cs typeface="Calibri"/>
                <a:sym typeface="Calibri"/>
              </a:rPr>
              <a:t>   </a:t>
            </a:r>
            <a:endParaRPr sz="2800" b="0" i="0" u="none" strike="noStrike" cap="none" dirty="0">
              <a:solidFill>
                <a:srgbClr val="7F7F7F"/>
              </a:solidFill>
              <a:latin typeface="Calibri"/>
              <a:ea typeface="Calibri"/>
              <a:cs typeface="Calibri"/>
              <a:sym typeface="Calibri"/>
            </a:endParaRPr>
          </a:p>
          <a:p>
            <a:pPr marL="0" marR="0" lvl="0" indent="0" algn="l" rtl="0">
              <a:lnSpc>
                <a:spcPct val="90000"/>
              </a:lnSpc>
              <a:spcBef>
                <a:spcPts val="0"/>
              </a:spcBef>
              <a:spcAft>
                <a:spcPts val="0"/>
              </a:spcAft>
              <a:buClr>
                <a:srgbClr val="7F7F7F"/>
              </a:buClr>
              <a:buSzPts val="3200"/>
              <a:buFont typeface="Arial"/>
              <a:buNone/>
            </a:pPr>
            <a:endParaRPr sz="3200" b="0" i="0" u="none" strike="noStrike" cap="none" dirty="0">
              <a:solidFill>
                <a:srgbClr val="7F7F7F"/>
              </a:solidFill>
              <a:latin typeface="Calibri"/>
              <a:ea typeface="Calibri"/>
              <a:cs typeface="Calibri"/>
              <a:sym typeface="Calibri"/>
            </a:endParaRPr>
          </a:p>
          <a:p>
            <a:pPr marL="0" marR="0" lvl="0" indent="0" algn="l" rtl="0">
              <a:lnSpc>
                <a:spcPct val="90000"/>
              </a:lnSpc>
              <a:spcBef>
                <a:spcPts val="0"/>
              </a:spcBef>
              <a:spcAft>
                <a:spcPts val="0"/>
              </a:spcAft>
              <a:buClr>
                <a:srgbClr val="7F7F7F"/>
              </a:buClr>
              <a:buSzPts val="3200"/>
              <a:buFont typeface="Arial"/>
              <a:buNone/>
            </a:pPr>
            <a:r>
              <a:rPr lang="en-CA" sz="3200" b="0" i="0" u="none" strike="noStrike" cap="none" dirty="0">
                <a:solidFill>
                  <a:srgbClr val="7F7F7F"/>
                </a:solidFill>
                <a:latin typeface="Calibri"/>
                <a:ea typeface="Calibri"/>
                <a:cs typeface="Calibri"/>
                <a:sym typeface="Calibri"/>
              </a:rPr>
              <a:t>Self-certify or Health Check an organization:</a:t>
            </a:r>
            <a:br>
              <a:rPr lang="en-CA" sz="3200" b="0" i="0" u="none" strike="noStrike" cap="none" dirty="0">
                <a:solidFill>
                  <a:srgbClr val="7F7F7F"/>
                </a:solidFill>
                <a:latin typeface="Calibri"/>
                <a:ea typeface="Calibri"/>
                <a:cs typeface="Calibri"/>
                <a:sym typeface="Calibri"/>
              </a:rPr>
            </a:br>
            <a:r>
              <a:rPr lang="en-CA" sz="3200" b="0" i="0" u="none" strike="noStrike" cap="none" dirty="0">
                <a:solidFill>
                  <a:srgbClr val="7F7F7F"/>
                </a:solidFill>
                <a:latin typeface="Calibri"/>
                <a:ea typeface="Calibri"/>
                <a:cs typeface="Calibri"/>
                <a:sym typeface="Calibri"/>
                <a:hlinkClick r:id="rId4"/>
              </a:rPr>
              <a:t>https://certification.openchainproject.org</a:t>
            </a:r>
            <a:r>
              <a:rPr lang="en-CA" sz="3200" b="0" i="0" u="none" strike="noStrike" cap="none" dirty="0">
                <a:solidFill>
                  <a:srgbClr val="7F7F7F"/>
                </a:solidFill>
                <a:latin typeface="Calibri"/>
                <a:ea typeface="Calibri"/>
                <a:cs typeface="Calibri"/>
                <a:sym typeface="Calibri"/>
              </a:rPr>
              <a:t> </a:t>
            </a:r>
            <a:endParaRPr sz="2800" b="0" i="0" u="none" strike="noStrike" cap="none" dirty="0">
              <a:solidFill>
                <a:srgbClr val="7F7F7F"/>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0"/>
          <p:cNvSpPr txBox="1">
            <a:spLocks noGrp="1"/>
          </p:cNvSpPr>
          <p:nvPr>
            <p:ph type="title"/>
          </p:nvPr>
        </p:nvSpPr>
        <p:spPr>
          <a:xfrm>
            <a:off x="5153025" y="1914525"/>
            <a:ext cx="7038900" cy="18081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1100"/>
              <a:buFont typeface="Calibri"/>
              <a:buNone/>
            </a:pPr>
            <a:r>
              <a:rPr lang="en-CA" dirty="0" err="1"/>
              <a:t>c</a:t>
            </a:r>
            <a:r>
              <a:rPr lang="en-CA" sz="4400" b="0" i="0" u="none" strike="noStrike" cap="none" dirty="0" err="1">
                <a:solidFill>
                  <a:schemeClr val="lt1"/>
                </a:solidFill>
                <a:latin typeface="Calibri"/>
                <a:ea typeface="Calibri"/>
                <a:cs typeface="Calibri"/>
                <a:sym typeface="Calibri"/>
              </a:rPr>
              <a:t>oughlan@linux.com</a:t>
            </a:r>
            <a:endParaRPr sz="44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9"/>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rgbClr val="00B4C2"/>
              </a:buClr>
              <a:buSzPts val="900"/>
              <a:buFont typeface="Calibri"/>
              <a:buNone/>
            </a:pPr>
            <a:r>
              <a:rPr lang="en-CA" sz="3600" b="0" i="0" u="none" strike="noStrike" cap="none" dirty="0">
                <a:solidFill>
                  <a:srgbClr val="00B4C2"/>
                </a:solidFill>
                <a:latin typeface="Calibri"/>
                <a:ea typeface="Calibri"/>
                <a:cs typeface="Calibri"/>
                <a:sym typeface="Calibri"/>
              </a:rPr>
              <a:t>How do I trust my open source supply chain?</a:t>
            </a:r>
            <a:endParaRPr sz="3600" b="0" i="0" u="none" strike="noStrike" cap="none" dirty="0">
              <a:solidFill>
                <a:srgbClr val="00B4C2"/>
              </a:solidFill>
              <a:latin typeface="Calibri"/>
              <a:ea typeface="Calibri"/>
              <a:cs typeface="Calibri"/>
              <a:sym typeface="Calibri"/>
            </a:endParaRPr>
          </a:p>
        </p:txBody>
      </p:sp>
    </p:spTree>
    <p:extLst>
      <p:ext uri="{BB962C8B-B14F-4D97-AF65-F5344CB8AC3E}">
        <p14:creationId xmlns:p14="http://schemas.microsoft.com/office/powerpoint/2010/main" val="3917705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838175" y="2295400"/>
            <a:ext cx="10515600" cy="21351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900"/>
              <a:buFont typeface="Calibri"/>
              <a:buNone/>
            </a:pPr>
            <a:r>
              <a:rPr lang="en-CA" dirty="0"/>
              <a:t>The </a:t>
            </a:r>
            <a:r>
              <a:rPr lang="en-CA" sz="3600" b="0" i="0" u="none" strike="noStrike" cap="none" dirty="0">
                <a:solidFill>
                  <a:srgbClr val="00B4C2"/>
                </a:solidFill>
                <a:latin typeface="Calibri"/>
                <a:ea typeface="Calibri"/>
                <a:cs typeface="Calibri"/>
                <a:sym typeface="Calibri"/>
              </a:rPr>
              <a:t>OpenChain Project defines the key requirements for a quality compliance program. </a:t>
            </a:r>
            <a:endParaRPr sz="3600" b="0" i="0" u="none" strike="noStrike" cap="none" dirty="0">
              <a:solidFill>
                <a:srgbClr val="00B4C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1"/>
          <p:cNvSpPr txBox="1">
            <a:spLocks noGrp="1"/>
          </p:cNvSpPr>
          <p:nvPr>
            <p:ph type="title"/>
          </p:nvPr>
        </p:nvSpPr>
        <p:spPr>
          <a:xfrm>
            <a:off x="838175" y="2295400"/>
            <a:ext cx="10515600" cy="21351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rgbClr val="00B4C2"/>
              </a:buClr>
              <a:buSzPts val="900"/>
              <a:buFont typeface="Calibri"/>
              <a:buNone/>
            </a:pPr>
            <a:r>
              <a:rPr lang="en-CA" sz="3600" b="0" i="0" u="none" strike="noStrike" cap="none" dirty="0">
                <a:solidFill>
                  <a:srgbClr val="00B4C2"/>
                </a:solidFill>
                <a:latin typeface="Calibri"/>
                <a:ea typeface="Calibri"/>
                <a:cs typeface="Calibri"/>
                <a:sym typeface="Calibri"/>
              </a:rPr>
              <a:t>OpenChain is a simple, effective standard for organizations of all sizes in all markets.</a:t>
            </a:r>
            <a:endParaRPr sz="3600" b="0" i="0" u="none" strike="noStrike" cap="none" dirty="0">
              <a:solidFill>
                <a:srgbClr val="00B4C2"/>
              </a:solidFill>
              <a:latin typeface="Calibri"/>
              <a:ea typeface="Calibri"/>
              <a:cs typeface="Calibri"/>
              <a:sym typeface="Calibri"/>
            </a:endParaRPr>
          </a:p>
        </p:txBody>
      </p:sp>
    </p:spTree>
    <p:extLst>
      <p:ext uri="{BB962C8B-B14F-4D97-AF65-F5344CB8AC3E}">
        <p14:creationId xmlns:p14="http://schemas.microsoft.com/office/powerpoint/2010/main" val="619420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22" name="角丸四角形 2">
            <a:extLst>
              <a:ext uri="{FF2B5EF4-FFF2-40B4-BE49-F238E27FC236}">
                <a16:creationId xmlns:a16="http://schemas.microsoft.com/office/drawing/2014/main" id="{99C1D44B-4F65-5445-923B-C6FF0EABB3F0}"/>
              </a:ext>
            </a:extLst>
          </p:cNvPr>
          <p:cNvSpPr/>
          <p:nvPr/>
        </p:nvSpPr>
        <p:spPr>
          <a:xfrm>
            <a:off x="4370197" y="2260512"/>
            <a:ext cx="3451604" cy="2411908"/>
          </a:xfrm>
          <a:prstGeom prst="roundRect">
            <a:avLst/>
          </a:prstGeom>
          <a:noFill/>
          <a:ln w="127000">
            <a:solidFill>
              <a:srgbClr val="00B4C2">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DFA9883E-30BE-7C46-B055-63A4EF09DD95}"/>
              </a:ext>
            </a:extLst>
          </p:cNvPr>
          <p:cNvSpPr/>
          <p:nvPr/>
        </p:nvSpPr>
        <p:spPr>
          <a:xfrm>
            <a:off x="6838227" y="3609424"/>
            <a:ext cx="1946849" cy="358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テキスト ボックス 20">
            <a:extLst>
              <a:ext uri="{FF2B5EF4-FFF2-40B4-BE49-F238E27FC236}">
                <a16:creationId xmlns:a16="http://schemas.microsoft.com/office/drawing/2014/main" id="{1D1C3AE5-5B0F-2540-89FD-22249C3E2478}"/>
              </a:ext>
            </a:extLst>
          </p:cNvPr>
          <p:cNvSpPr txBox="1"/>
          <p:nvPr/>
        </p:nvSpPr>
        <p:spPr>
          <a:xfrm>
            <a:off x="6931972" y="3570674"/>
            <a:ext cx="1676627" cy="491822"/>
          </a:xfrm>
          <a:prstGeom prst="rect">
            <a:avLst/>
          </a:prstGeom>
          <a:noFill/>
        </p:spPr>
        <p:txBody>
          <a:bodyPr wrap="square" rtlCol="0">
            <a:spAutoFit/>
          </a:bodyPr>
          <a:lstStyle/>
          <a:p>
            <a:pPr algn="ctr"/>
            <a:r>
              <a:rPr kumimoji="1" lang="en-US" altLang="ja-JP" sz="2000" dirty="0">
                <a:solidFill>
                  <a:srgbClr val="008892"/>
                </a:solidFill>
                <a:latin typeface="Calibri" panose="020F0502020204030204" pitchFamily="34" charset="0"/>
              </a:rPr>
              <a:t>outbound</a:t>
            </a:r>
            <a:endParaRPr kumimoji="1" lang="ja-JP" altLang="en-US" sz="2000" dirty="0">
              <a:solidFill>
                <a:srgbClr val="008892"/>
              </a:solidFill>
              <a:latin typeface="Calibri" panose="020F0502020204030204" pitchFamily="34" charset="0"/>
            </a:endParaRPr>
          </a:p>
        </p:txBody>
      </p:sp>
      <p:sp>
        <p:nvSpPr>
          <p:cNvPr id="25" name="正方形/長方形 21">
            <a:extLst>
              <a:ext uri="{FF2B5EF4-FFF2-40B4-BE49-F238E27FC236}">
                <a16:creationId xmlns:a16="http://schemas.microsoft.com/office/drawing/2014/main" id="{C0534330-9E58-2446-B02B-A674E386EEEC}"/>
              </a:ext>
            </a:extLst>
          </p:cNvPr>
          <p:cNvSpPr/>
          <p:nvPr/>
        </p:nvSpPr>
        <p:spPr>
          <a:xfrm>
            <a:off x="3462985" y="2585484"/>
            <a:ext cx="1946849" cy="358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角丸四角形 8">
            <a:extLst>
              <a:ext uri="{FF2B5EF4-FFF2-40B4-BE49-F238E27FC236}">
                <a16:creationId xmlns:a16="http://schemas.microsoft.com/office/drawing/2014/main" id="{74758FC1-A497-6F47-BD39-3FBACA622346}"/>
              </a:ext>
            </a:extLst>
          </p:cNvPr>
          <p:cNvSpPr/>
          <p:nvPr/>
        </p:nvSpPr>
        <p:spPr>
          <a:xfrm>
            <a:off x="572609" y="2450655"/>
            <a:ext cx="2661131" cy="1498661"/>
          </a:xfrm>
          <a:prstGeom prst="roundRect">
            <a:avLst/>
          </a:prstGeom>
          <a:noFill/>
          <a:ln w="127000">
            <a:solidFill>
              <a:srgbClr val="008892">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角丸四角形 11">
            <a:extLst>
              <a:ext uri="{FF2B5EF4-FFF2-40B4-BE49-F238E27FC236}">
                <a16:creationId xmlns:a16="http://schemas.microsoft.com/office/drawing/2014/main" id="{58495779-27A2-054D-B1B6-44709ED955B2}"/>
              </a:ext>
            </a:extLst>
          </p:cNvPr>
          <p:cNvSpPr/>
          <p:nvPr/>
        </p:nvSpPr>
        <p:spPr>
          <a:xfrm>
            <a:off x="8958259" y="2450655"/>
            <a:ext cx="2661131" cy="1498661"/>
          </a:xfrm>
          <a:prstGeom prst="roundRect">
            <a:avLst/>
          </a:prstGeom>
          <a:noFill/>
          <a:ln w="127000">
            <a:solidFill>
              <a:srgbClr val="008892">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3">
            <a:extLst>
              <a:ext uri="{FF2B5EF4-FFF2-40B4-BE49-F238E27FC236}">
                <a16:creationId xmlns:a16="http://schemas.microsoft.com/office/drawing/2014/main" id="{7AEC68EC-7F7A-1D4D-9B60-5A75AB94268F}"/>
              </a:ext>
            </a:extLst>
          </p:cNvPr>
          <p:cNvSpPr/>
          <p:nvPr/>
        </p:nvSpPr>
        <p:spPr>
          <a:xfrm>
            <a:off x="924687" y="2260512"/>
            <a:ext cx="1946849" cy="358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テキスト ボックス 4">
            <a:extLst>
              <a:ext uri="{FF2B5EF4-FFF2-40B4-BE49-F238E27FC236}">
                <a16:creationId xmlns:a16="http://schemas.microsoft.com/office/drawing/2014/main" id="{FF69A908-07DC-A24E-83DF-07DDC5451697}"/>
              </a:ext>
            </a:extLst>
          </p:cNvPr>
          <p:cNvSpPr txBox="1"/>
          <p:nvPr/>
        </p:nvSpPr>
        <p:spPr>
          <a:xfrm>
            <a:off x="1001956" y="2242731"/>
            <a:ext cx="1676627" cy="491822"/>
          </a:xfrm>
          <a:prstGeom prst="rect">
            <a:avLst/>
          </a:prstGeom>
          <a:noFill/>
        </p:spPr>
        <p:txBody>
          <a:bodyPr wrap="square" rtlCol="0">
            <a:spAutoFit/>
          </a:bodyPr>
          <a:lstStyle/>
          <a:p>
            <a:pPr algn="ctr"/>
            <a:r>
              <a:rPr kumimoji="1" lang="en-US" altLang="ja-JP" sz="2000" dirty="0">
                <a:solidFill>
                  <a:srgbClr val="008892"/>
                </a:solidFill>
                <a:latin typeface="Calibri" panose="020F0502020204030204" pitchFamily="34" charset="0"/>
              </a:rPr>
              <a:t>upstream</a:t>
            </a:r>
            <a:endParaRPr kumimoji="1" lang="ja-JP" altLang="en-US" sz="2000" dirty="0">
              <a:solidFill>
                <a:srgbClr val="008892"/>
              </a:solidFill>
              <a:latin typeface="Calibri" panose="020F0502020204030204" pitchFamily="34" charset="0"/>
            </a:endParaRPr>
          </a:p>
        </p:txBody>
      </p:sp>
      <p:sp>
        <p:nvSpPr>
          <p:cNvPr id="30" name="テキスト ボックス 16">
            <a:extLst>
              <a:ext uri="{FF2B5EF4-FFF2-40B4-BE49-F238E27FC236}">
                <a16:creationId xmlns:a16="http://schemas.microsoft.com/office/drawing/2014/main" id="{99370FBB-A580-FF43-B3BF-D5A1E26C3C74}"/>
              </a:ext>
            </a:extLst>
          </p:cNvPr>
          <p:cNvSpPr txBox="1"/>
          <p:nvPr/>
        </p:nvSpPr>
        <p:spPr>
          <a:xfrm>
            <a:off x="9320463" y="2228443"/>
            <a:ext cx="1960129" cy="491822"/>
          </a:xfrm>
          <a:prstGeom prst="rect">
            <a:avLst/>
          </a:prstGeom>
          <a:solidFill>
            <a:schemeClr val="lt1"/>
          </a:solidFill>
        </p:spPr>
        <p:txBody>
          <a:bodyPr wrap="square" rtlCol="0">
            <a:spAutoFit/>
          </a:bodyPr>
          <a:lstStyle/>
          <a:p>
            <a:pPr algn="ctr"/>
            <a:r>
              <a:rPr kumimoji="1" lang="en-US" altLang="ja-JP" sz="2000" dirty="0">
                <a:solidFill>
                  <a:srgbClr val="008892"/>
                </a:solidFill>
                <a:latin typeface="Calibri" panose="020F0502020204030204" pitchFamily="34" charset="0"/>
              </a:rPr>
              <a:t>downstream</a:t>
            </a:r>
            <a:endParaRPr kumimoji="1" lang="ja-JP" altLang="en-US" sz="2000" dirty="0">
              <a:solidFill>
                <a:srgbClr val="008892"/>
              </a:solidFill>
              <a:latin typeface="Calibri" panose="020F0502020204030204" pitchFamily="34" charset="0"/>
            </a:endParaRPr>
          </a:p>
        </p:txBody>
      </p:sp>
      <p:sp>
        <p:nvSpPr>
          <p:cNvPr id="31" name="右矢印 7">
            <a:extLst>
              <a:ext uri="{FF2B5EF4-FFF2-40B4-BE49-F238E27FC236}">
                <a16:creationId xmlns:a16="http://schemas.microsoft.com/office/drawing/2014/main" id="{A5E4A010-5C4A-1C40-A739-8D405DBF946F}"/>
              </a:ext>
            </a:extLst>
          </p:cNvPr>
          <p:cNvSpPr/>
          <p:nvPr/>
        </p:nvSpPr>
        <p:spPr>
          <a:xfrm>
            <a:off x="3424478" y="3018778"/>
            <a:ext cx="754979" cy="424783"/>
          </a:xfrm>
          <a:prstGeom prst="rightArrow">
            <a:avLst>
              <a:gd name="adj1" fmla="val 50000"/>
              <a:gd name="adj2" fmla="val 83262"/>
            </a:avLst>
          </a:prstGeom>
          <a:solidFill>
            <a:srgbClr val="00B4C2"/>
          </a:solidFill>
          <a:ln>
            <a:solidFill>
              <a:srgbClr val="0088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右矢印 18">
            <a:extLst>
              <a:ext uri="{FF2B5EF4-FFF2-40B4-BE49-F238E27FC236}">
                <a16:creationId xmlns:a16="http://schemas.microsoft.com/office/drawing/2014/main" id="{B4764E14-810A-5444-847F-47EFC2F04053}"/>
              </a:ext>
            </a:extLst>
          </p:cNvPr>
          <p:cNvSpPr/>
          <p:nvPr/>
        </p:nvSpPr>
        <p:spPr>
          <a:xfrm>
            <a:off x="8012540" y="3018778"/>
            <a:ext cx="754979" cy="424783"/>
          </a:xfrm>
          <a:prstGeom prst="rightArrow">
            <a:avLst>
              <a:gd name="adj1" fmla="val 50000"/>
              <a:gd name="adj2" fmla="val 83262"/>
            </a:avLst>
          </a:prstGeom>
          <a:solidFill>
            <a:srgbClr val="00B4C2"/>
          </a:solidFill>
          <a:ln>
            <a:solidFill>
              <a:srgbClr val="0088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テキスト ボックス 19">
            <a:extLst>
              <a:ext uri="{FF2B5EF4-FFF2-40B4-BE49-F238E27FC236}">
                <a16:creationId xmlns:a16="http://schemas.microsoft.com/office/drawing/2014/main" id="{CF7E64D4-C49E-D741-B544-F8C068F94E91}"/>
              </a:ext>
            </a:extLst>
          </p:cNvPr>
          <p:cNvSpPr txBox="1"/>
          <p:nvPr/>
        </p:nvSpPr>
        <p:spPr>
          <a:xfrm>
            <a:off x="3566476" y="2542931"/>
            <a:ext cx="1676627" cy="491822"/>
          </a:xfrm>
          <a:prstGeom prst="rect">
            <a:avLst/>
          </a:prstGeom>
          <a:noFill/>
        </p:spPr>
        <p:txBody>
          <a:bodyPr wrap="square" rtlCol="0">
            <a:spAutoFit/>
          </a:bodyPr>
          <a:lstStyle/>
          <a:p>
            <a:pPr algn="ctr"/>
            <a:r>
              <a:rPr kumimoji="1" lang="en-US" altLang="ja-JP" sz="2000" dirty="0">
                <a:solidFill>
                  <a:srgbClr val="008892"/>
                </a:solidFill>
                <a:latin typeface="Calibri" panose="020F0502020204030204" pitchFamily="34" charset="0"/>
              </a:rPr>
              <a:t>inbound</a:t>
            </a:r>
            <a:endParaRPr kumimoji="1" lang="ja-JP" altLang="en-US" sz="2000" dirty="0">
              <a:solidFill>
                <a:srgbClr val="008892"/>
              </a:solidFill>
              <a:latin typeface="Calibri" panose="020F0502020204030204" pitchFamily="34" charset="0"/>
            </a:endParaRPr>
          </a:p>
        </p:txBody>
      </p:sp>
      <p:sp>
        <p:nvSpPr>
          <p:cNvPr id="34" name="テキスト ボックス 23">
            <a:extLst>
              <a:ext uri="{FF2B5EF4-FFF2-40B4-BE49-F238E27FC236}">
                <a16:creationId xmlns:a16="http://schemas.microsoft.com/office/drawing/2014/main" id="{415340E9-7EC6-BB4A-8D7A-FC9BDA2D1528}"/>
              </a:ext>
            </a:extLst>
          </p:cNvPr>
          <p:cNvSpPr txBox="1"/>
          <p:nvPr/>
        </p:nvSpPr>
        <p:spPr>
          <a:xfrm>
            <a:off x="5190654" y="2628321"/>
            <a:ext cx="1676627" cy="567486"/>
          </a:xfrm>
          <a:prstGeom prst="rect">
            <a:avLst/>
          </a:prstGeom>
          <a:noFill/>
        </p:spPr>
        <p:txBody>
          <a:bodyPr wrap="square" rtlCol="0">
            <a:spAutoFit/>
          </a:bodyPr>
          <a:lstStyle/>
          <a:p>
            <a:pPr algn="ctr"/>
            <a:r>
              <a:rPr kumimoji="1" lang="en-US" altLang="ja-JP" sz="2400" dirty="0">
                <a:solidFill>
                  <a:srgbClr val="008892"/>
                </a:solidFill>
                <a:latin typeface="Calibri" panose="020F0502020204030204" pitchFamily="34" charset="0"/>
              </a:rPr>
              <a:t>Training</a:t>
            </a:r>
            <a:endParaRPr kumimoji="1" lang="ja-JP" altLang="en-US" sz="2400" dirty="0">
              <a:solidFill>
                <a:srgbClr val="008892"/>
              </a:solidFill>
              <a:latin typeface="Calibri" panose="020F0502020204030204" pitchFamily="34" charset="0"/>
            </a:endParaRPr>
          </a:p>
        </p:txBody>
      </p:sp>
      <p:sp>
        <p:nvSpPr>
          <p:cNvPr id="35" name="テキスト ボックス 24">
            <a:extLst>
              <a:ext uri="{FF2B5EF4-FFF2-40B4-BE49-F238E27FC236}">
                <a16:creationId xmlns:a16="http://schemas.microsoft.com/office/drawing/2014/main" id="{77494C88-36C1-584C-B753-53256BB07399}"/>
              </a:ext>
            </a:extLst>
          </p:cNvPr>
          <p:cNvSpPr txBox="1"/>
          <p:nvPr/>
        </p:nvSpPr>
        <p:spPr>
          <a:xfrm>
            <a:off x="5190654" y="3208436"/>
            <a:ext cx="1676627" cy="567486"/>
          </a:xfrm>
          <a:prstGeom prst="rect">
            <a:avLst/>
          </a:prstGeom>
          <a:noFill/>
        </p:spPr>
        <p:txBody>
          <a:bodyPr wrap="square" rtlCol="0">
            <a:spAutoFit/>
          </a:bodyPr>
          <a:lstStyle/>
          <a:p>
            <a:pPr algn="ctr"/>
            <a:r>
              <a:rPr kumimoji="1" lang="en-US" altLang="ja-JP" sz="2400" dirty="0">
                <a:solidFill>
                  <a:srgbClr val="008892"/>
                </a:solidFill>
                <a:latin typeface="Calibri" panose="020F0502020204030204" pitchFamily="34" charset="0"/>
              </a:rPr>
              <a:t>Policy</a:t>
            </a:r>
            <a:endParaRPr kumimoji="1" lang="ja-JP" altLang="en-US" sz="2400" dirty="0">
              <a:solidFill>
                <a:srgbClr val="008892"/>
              </a:solidFill>
              <a:latin typeface="Calibri" panose="020F0502020204030204" pitchFamily="34" charset="0"/>
            </a:endParaRPr>
          </a:p>
        </p:txBody>
      </p:sp>
      <p:sp>
        <p:nvSpPr>
          <p:cNvPr id="36" name="テキスト ボックス 25">
            <a:extLst>
              <a:ext uri="{FF2B5EF4-FFF2-40B4-BE49-F238E27FC236}">
                <a16:creationId xmlns:a16="http://schemas.microsoft.com/office/drawing/2014/main" id="{C9A18567-6114-9745-8736-C77FE471AF41}"/>
              </a:ext>
            </a:extLst>
          </p:cNvPr>
          <p:cNvSpPr txBox="1"/>
          <p:nvPr/>
        </p:nvSpPr>
        <p:spPr>
          <a:xfrm>
            <a:off x="5190654" y="3788550"/>
            <a:ext cx="1676627" cy="567486"/>
          </a:xfrm>
          <a:prstGeom prst="rect">
            <a:avLst/>
          </a:prstGeom>
          <a:noFill/>
        </p:spPr>
        <p:txBody>
          <a:bodyPr wrap="square" rtlCol="0">
            <a:spAutoFit/>
          </a:bodyPr>
          <a:lstStyle/>
          <a:p>
            <a:pPr algn="ctr"/>
            <a:r>
              <a:rPr kumimoji="1" lang="en-US" altLang="ja-JP" sz="2400" dirty="0">
                <a:solidFill>
                  <a:srgbClr val="008892"/>
                </a:solidFill>
                <a:latin typeface="Calibri" panose="020F0502020204030204" pitchFamily="34" charset="0"/>
              </a:rPr>
              <a:t>Process</a:t>
            </a:r>
            <a:endParaRPr kumimoji="1" lang="ja-JP" altLang="en-US" sz="2400" dirty="0">
              <a:solidFill>
                <a:srgbClr val="008892"/>
              </a:solidFill>
              <a:latin typeface="Calibri" panose="020F0502020204030204" pitchFamily="34" charset="0"/>
            </a:endParaRPr>
          </a:p>
        </p:txBody>
      </p:sp>
      <p:sp>
        <p:nvSpPr>
          <p:cNvPr id="37" name="Google Shape;285;p35">
            <a:extLst>
              <a:ext uri="{FF2B5EF4-FFF2-40B4-BE49-F238E27FC236}">
                <a16:creationId xmlns:a16="http://schemas.microsoft.com/office/drawing/2014/main" id="{884C5250-6671-6A46-96A4-0E079FE1368F}"/>
              </a:ext>
            </a:extLst>
          </p:cNvPr>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OpenChain Defines Inflection Points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838175" y="2295400"/>
            <a:ext cx="10515600" cy="13257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900"/>
              <a:buFont typeface="Arial"/>
              <a:buNone/>
            </a:pPr>
            <a:r>
              <a:rPr lang="en-CA" sz="3600" b="0" i="0" u="none" strike="noStrike" cap="none" dirty="0">
                <a:solidFill>
                  <a:srgbClr val="00B4C2"/>
                </a:solidFill>
                <a:latin typeface="Calibri"/>
                <a:ea typeface="Calibri"/>
                <a:cs typeface="Calibri"/>
                <a:sym typeface="Calibri"/>
              </a:rPr>
              <a:t>Companies have the flexibility to decide the content of each specific process, policies and training.</a:t>
            </a:r>
            <a:endParaRPr sz="3600" b="0" i="0" u="none" strike="noStrike" cap="none" dirty="0">
              <a:solidFill>
                <a:srgbClr val="00B4C2"/>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838200" y="365126"/>
            <a:ext cx="10515600" cy="1325700"/>
          </a:xfrm>
          <a:prstGeom prst="rect">
            <a:avLst/>
          </a:prstGeom>
          <a:noFill/>
          <a:ln>
            <a:noFill/>
          </a:ln>
        </p:spPr>
        <p:txBody>
          <a:bodyPr spcFirstLastPara="1" vert="horz" wrap="square" lIns="91425" tIns="91425" rIns="91425" bIns="91425" rtlCol="0" anchor="ctr" anchorCtr="0">
            <a:noAutofit/>
          </a:bodyPr>
          <a:lstStyle/>
          <a:p>
            <a:pPr>
              <a:buSzPts val="1100"/>
            </a:pPr>
            <a:r>
              <a:rPr lang="en-CA" dirty="0"/>
              <a:t>Our Online Self-Certification Questionnaire</a:t>
            </a:r>
            <a:endParaRPr dirty="0"/>
          </a:p>
        </p:txBody>
      </p:sp>
      <p:pic>
        <p:nvPicPr>
          <p:cNvPr id="3" name="Picture 2" descr="A screenshot of a cell phone&#10;&#10;Description automatically generated">
            <a:extLst>
              <a:ext uri="{FF2B5EF4-FFF2-40B4-BE49-F238E27FC236}">
                <a16:creationId xmlns:a16="http://schemas.microsoft.com/office/drawing/2014/main" id="{3B6E56A2-6417-8244-8E32-00F8D66C6FEC}"/>
              </a:ext>
            </a:extLst>
          </p:cNvPr>
          <p:cNvPicPr>
            <a:picLocks noChangeAspect="1"/>
          </p:cNvPicPr>
          <p:nvPr/>
        </p:nvPicPr>
        <p:blipFill>
          <a:blip r:embed="rId3"/>
          <a:stretch>
            <a:fillRect/>
          </a:stretch>
        </p:blipFill>
        <p:spPr>
          <a:xfrm>
            <a:off x="1341016" y="1232032"/>
            <a:ext cx="9509967" cy="5491213"/>
          </a:xfrm>
          <a:prstGeom prst="rect">
            <a:avLst/>
          </a:prstGeom>
        </p:spPr>
      </p:pic>
    </p:spTree>
    <p:extLst>
      <p:ext uri="{BB962C8B-B14F-4D97-AF65-F5344CB8AC3E}">
        <p14:creationId xmlns:p14="http://schemas.microsoft.com/office/powerpoint/2010/main" val="1280684744"/>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799</TotalTime>
  <Words>1731</Words>
  <Application>Microsoft Macintosh PowerPoint</Application>
  <PresentationFormat>Widescreen</PresentationFormat>
  <Paragraphs>136</Paragraphs>
  <Slides>32</Slides>
  <Notes>32</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32</vt:i4>
      </vt:variant>
    </vt:vector>
  </HeadingPairs>
  <TitlesOfParts>
    <vt:vector size="36" baseType="lpstr">
      <vt:lpstr>Arial</vt:lpstr>
      <vt:lpstr>Calibri</vt:lpstr>
      <vt:lpstr>Office Theme</vt:lpstr>
      <vt:lpstr>Office Theme</vt:lpstr>
      <vt:lpstr>PowerPoint Presentation</vt:lpstr>
      <vt:lpstr>PowerPoint Presentation</vt:lpstr>
      <vt:lpstr>Compliance – A gateway to access</vt:lpstr>
      <vt:lpstr>How do I trust my open source supply chain?</vt:lpstr>
      <vt:lpstr>The OpenChain Project defines the key requirements for a quality compliance program. </vt:lpstr>
      <vt:lpstr>OpenChain is a simple, effective standard for organizations of all sizes in all markets.</vt:lpstr>
      <vt:lpstr>OpenChain Defines Inflection Points</vt:lpstr>
      <vt:lpstr>Companies have the flexibility to decide the content of each specific process, policies and training.</vt:lpstr>
      <vt:lpstr>Our Online Self-Certification Questionnaire</vt:lpstr>
      <vt:lpstr>If a company can answer “Yes” to each question they are OpenChain Conformant.</vt:lpstr>
      <vt:lpstr>PowerPoint Presentation</vt:lpstr>
      <vt:lpstr>PowerPoint Presentation</vt:lpstr>
      <vt:lpstr>The OpenChain Project provides comprehensive and free reference material to help with conformance.</vt:lpstr>
      <vt:lpstr>Audited Certification is an Option</vt:lpstr>
      <vt:lpstr>Partner Program – Participants </vt:lpstr>
      <vt:lpstr>Partner Program – Geographic Coverage</vt:lpstr>
      <vt:lpstr>OpenChain is run by user companies for user companies.</vt:lpstr>
      <vt:lpstr>Overview of Project Status</vt:lpstr>
      <vt:lpstr>Overview of Project Status – Updated Website</vt:lpstr>
      <vt:lpstr>Work Teams supporting OpenChain:</vt:lpstr>
      <vt:lpstr>OpenChain in Japan</vt:lpstr>
      <vt:lpstr>OpenChain in Japan</vt:lpstr>
      <vt:lpstr>OpenChain in Japan</vt:lpstr>
      <vt:lpstr>OpenChain in ISO</vt:lpstr>
      <vt:lpstr>OpenChain in ISO</vt:lpstr>
      <vt:lpstr>OpenChain in Automotive</vt:lpstr>
      <vt:lpstr>OpenChain in Automotive</vt:lpstr>
      <vt:lpstr>Overview of Project Status – Tooling Work Group</vt:lpstr>
      <vt:lpstr>OpenChain in the Wild</vt:lpstr>
      <vt:lpstr>OpenChain: raising all the boats for the benefit of all.</vt:lpstr>
      <vt:lpstr>Be part of this</vt:lpstr>
      <vt:lpstr>coughlan@linux.com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Coughlan Shane</dc:creator>
  <cp:lastModifiedBy>Shane Coughlan</cp:lastModifiedBy>
  <cp:revision>26</cp:revision>
  <dcterms:created xsi:type="dcterms:W3CDTF">2019-04-09T08:37:53Z</dcterms:created>
  <dcterms:modified xsi:type="dcterms:W3CDTF">2019-08-06T05:03:22Z</dcterms:modified>
</cp:coreProperties>
</file>